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2D1F0-3ADB-444B-83F6-293A8EAC9A7C}" type="datetimeFigureOut">
              <a:rPr lang="ru-RU" smtClean="0"/>
              <a:t>11.09.15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C0F56-E70D-AB41-80BC-563A1E316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91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D2A2E-4107-4749-81D6-FE8C15334899}" type="datetimeFigureOut">
              <a:rPr lang="ru-RU" smtClean="0"/>
              <a:t>11.09.15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83F97-345D-8441-9D67-D6F3FE521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044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854CB69-39C1-6344-83B3-54109601099E}" type="datetime1">
              <a:rPr lang="ru-RU" smtClean="0"/>
              <a:t>11.09.15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2B9-E109-1B45-956D-B3FA66C3EA5D}" type="datetime1">
              <a:rPr lang="ru-RU" smtClean="0"/>
              <a:t>11.09.15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3A50-1A5B-CE47-9C48-0BF147ACB37A}" type="datetime1">
              <a:rPr lang="ru-RU" smtClean="0"/>
              <a:t>11.09.15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C25-FDBA-8D4B-8C85-FFC82E0A7EBE}" type="datetime1">
              <a:rPr lang="ru-RU" smtClean="0"/>
              <a:t>11.09.15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1C0-40D4-984A-8C8C-723235FF9647}" type="datetime1">
              <a:rPr lang="ru-RU" smtClean="0"/>
              <a:t>11.09.15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48C5-3572-BD4C-810D-BC5BF0C2EA4B}" type="datetime1">
              <a:rPr lang="ru-RU" smtClean="0"/>
              <a:t>11.09.15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95BA-1E8A-244B-BEFA-D2AB7AA1EAFE}" type="datetime1">
              <a:rPr lang="ru-RU" smtClean="0"/>
              <a:t>11.09.15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6939-8D20-544D-A2DB-0DD277325AE2}" type="datetime1">
              <a:rPr lang="ru-RU" smtClean="0"/>
              <a:t>11.09.15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BA86-5976-D349-A1A5-D0F6FBC8C37F}" type="datetime1">
              <a:rPr lang="ru-RU" smtClean="0"/>
              <a:t>11.09.15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758B8B1-CFE5-7841-9B82-488EF871F2B5}" type="datetime1">
              <a:rPr lang="ru-RU" smtClean="0"/>
              <a:t>11.09.15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87F9D8D-CC1C-B049-A275-668CB90A443B}" type="datetime1">
              <a:rPr lang="ru-RU" smtClean="0"/>
              <a:t>11.09.15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17A3CF2-CD13-214E-96D0-FAEC2D527E20}" type="datetime1">
              <a:rPr lang="ru-RU" smtClean="0"/>
              <a:t>11.09.15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203EC07-81B6-3444-A901-9C0F5133B4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ru/docs/33592224.html" TargetMode="External"/><Relationship Id="rId4" Type="http://schemas.openxmlformats.org/officeDocument/2006/relationships/hyperlink" Target="http://www.hse.ru/docs/131015497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se.ru/docs/89067457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Академическая мобильность студентов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Директор по основным образовательным программам НИУ ВШЭ</a:t>
            </a:r>
          </a:p>
          <a:p>
            <a:r>
              <a:rPr lang="ru-RU" dirty="0" err="1" smtClean="0"/>
              <a:t>А.В.Коровко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8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Академическая мобильность студентов НИУ </a:t>
            </a:r>
            <a:r>
              <a:rPr lang="ru-RU" dirty="0" smtClean="0"/>
              <a:t>ВШЭ</a:t>
            </a:r>
          </a:p>
          <a:p>
            <a:r>
              <a:rPr lang="ru-RU" dirty="0" smtClean="0"/>
              <a:t>Программы </a:t>
            </a:r>
            <a:r>
              <a:rPr lang="ru-RU" dirty="0"/>
              <a:t>двойного диплома: система взаимного признания результатов </a:t>
            </a:r>
            <a:r>
              <a:rPr lang="ru-RU" dirty="0" smtClean="0"/>
              <a:t>обучения </a:t>
            </a:r>
          </a:p>
          <a:p>
            <a:r>
              <a:rPr lang="ru-RU" dirty="0" smtClean="0"/>
              <a:t>Нормативная база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82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Академическая мобильность студентов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Нормативное закрепление с 2011 года</a:t>
            </a:r>
          </a:p>
          <a:p>
            <a:r>
              <a:rPr lang="ru-RU" dirty="0" smtClean="0"/>
              <a:t>В 2013 году выделены виды:</a:t>
            </a:r>
          </a:p>
          <a:p>
            <a:pPr lvl="1"/>
            <a:r>
              <a:rPr lang="ru-RU" dirty="0" smtClean="0"/>
              <a:t>Зарубежная</a:t>
            </a:r>
          </a:p>
          <a:p>
            <a:pPr lvl="1"/>
            <a:r>
              <a:rPr lang="ru-RU" dirty="0" smtClean="0"/>
              <a:t>Внутриуниверситетская</a:t>
            </a:r>
          </a:p>
          <a:p>
            <a:pPr lvl="1"/>
            <a:r>
              <a:rPr lang="ru-RU" dirty="0"/>
              <a:t>Р</a:t>
            </a:r>
            <a:r>
              <a:rPr lang="ru-RU" dirty="0" smtClean="0"/>
              <a:t>оссийская</a:t>
            </a:r>
          </a:p>
          <a:p>
            <a:pPr lvl="1"/>
            <a:r>
              <a:rPr lang="ru-RU" dirty="0" smtClean="0"/>
              <a:t>Дистанционная</a:t>
            </a:r>
          </a:p>
          <a:p>
            <a:r>
              <a:rPr lang="ru-RU" dirty="0" smtClean="0"/>
              <a:t>Делится на длительную и краткосрочную (до 3 месяцев)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2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Зарубежная мобильность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</a:t>
            </a:r>
            <a:r>
              <a:rPr lang="ru-RU" dirty="0" smtClean="0"/>
              <a:t> рамках институциональных партнерств</a:t>
            </a:r>
          </a:p>
          <a:p>
            <a:pPr lvl="1"/>
            <a:r>
              <a:rPr lang="ru-RU" dirty="0" smtClean="0"/>
              <a:t>Программы двойного диплома</a:t>
            </a:r>
          </a:p>
          <a:p>
            <a:pPr lvl="1"/>
            <a:r>
              <a:rPr lang="ru-RU" dirty="0" smtClean="0"/>
              <a:t>Договоры о сотрудничестве без обязательств о выдаче второго диплома</a:t>
            </a:r>
          </a:p>
          <a:p>
            <a:r>
              <a:rPr lang="ru-RU" dirty="0" smtClean="0"/>
              <a:t>По личной инициативе</a:t>
            </a:r>
          </a:p>
          <a:p>
            <a:pPr lvl="1"/>
            <a:r>
              <a:rPr lang="ru-RU" dirty="0" smtClean="0"/>
              <a:t>За счет грантов от университета</a:t>
            </a:r>
          </a:p>
          <a:p>
            <a:pPr lvl="1"/>
            <a:r>
              <a:rPr lang="ru-RU" dirty="0" smtClean="0"/>
              <a:t>За счета внешних грантов</a:t>
            </a:r>
          </a:p>
          <a:p>
            <a:pPr lvl="1"/>
            <a:r>
              <a:rPr lang="ru-RU" dirty="0" smtClean="0"/>
              <a:t>За личные средства студентов</a:t>
            </a:r>
          </a:p>
          <a:p>
            <a:pPr marL="365760" lvl="1" indent="0">
              <a:buNone/>
            </a:pPr>
            <a:r>
              <a:rPr lang="ru-RU" dirty="0"/>
              <a:t>	</a:t>
            </a: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4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Внутриуниверситетская мобильность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Студенты кампусов могут изучать часть образовательной программы в любом другом кампусе</a:t>
            </a:r>
          </a:p>
          <a:p>
            <a:r>
              <a:rPr lang="ru-RU" dirty="0" smtClean="0"/>
              <a:t>Примерная численность участвующих студентов: 50-60 человек в полугодие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54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Российская мобильность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Список рекомендуемых </a:t>
            </a:r>
          </a:p>
          <a:p>
            <a:pPr lvl="1"/>
            <a:r>
              <a:rPr lang="ru-RU" dirty="0" err="1" smtClean="0"/>
              <a:t>дисципин</a:t>
            </a:r>
            <a:endParaRPr lang="ru-RU" dirty="0" smtClean="0"/>
          </a:p>
          <a:p>
            <a:pPr lvl="1"/>
            <a:r>
              <a:rPr lang="ru-RU" dirty="0" smtClean="0"/>
              <a:t>образовательных или научных организаций</a:t>
            </a:r>
          </a:p>
          <a:p>
            <a:pPr lvl="1"/>
            <a:r>
              <a:rPr lang="ru-RU" dirty="0" smtClean="0"/>
              <a:t>дисциплин в конкретных организациях </a:t>
            </a:r>
          </a:p>
          <a:p>
            <a:pPr marL="0" indent="0">
              <a:buNone/>
            </a:pPr>
            <a:r>
              <a:rPr lang="ru-RU" dirty="0" smtClean="0"/>
              <a:t>определяется решением академического совета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90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оформления отношений со студентом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До начала обучения с элементами мобильности или при «полной» мобильности</a:t>
            </a:r>
          </a:p>
          <a:p>
            <a:pPr lvl="1"/>
            <a:r>
              <a:rPr lang="ru-RU" dirty="0" smtClean="0"/>
              <a:t>Индивидуальный учебный план </a:t>
            </a:r>
          </a:p>
          <a:p>
            <a:pPr lvl="1"/>
            <a:r>
              <a:rPr lang="en-US" dirty="0" smtClean="0"/>
              <a:t>Learning Agreement</a:t>
            </a:r>
            <a:r>
              <a:rPr lang="ru-RU" dirty="0" smtClean="0"/>
              <a:t> (не обязательно)</a:t>
            </a:r>
          </a:p>
          <a:p>
            <a:pPr lvl="1"/>
            <a:r>
              <a:rPr lang="ru-RU" dirty="0" smtClean="0"/>
              <a:t>Обязательный зачет всего, что включено в ИУП</a:t>
            </a:r>
          </a:p>
          <a:p>
            <a:r>
              <a:rPr lang="ru-RU" dirty="0" smtClean="0"/>
              <a:t>После получения результатов обучения не в НИУ ВШЭ</a:t>
            </a:r>
          </a:p>
          <a:p>
            <a:pPr lvl="1"/>
            <a:r>
              <a:rPr lang="ru-RU" dirty="0" smtClean="0"/>
              <a:t>Заявление на зачет результатов</a:t>
            </a:r>
          </a:p>
          <a:p>
            <a:pPr lvl="1"/>
            <a:r>
              <a:rPr lang="ru-RU" dirty="0" smtClean="0"/>
              <a:t>Зачет будущих элементов программы или дополнительно к основной программе</a:t>
            </a:r>
            <a:endParaRPr lang="en-US" dirty="0" smtClean="0"/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53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Нормативное поле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Положение об академической мобильности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Положение об учебных планах</a:t>
            </a:r>
            <a:endParaRPr lang="ru-RU" dirty="0" smtClean="0"/>
          </a:p>
          <a:p>
            <a:r>
              <a:rPr lang="ru-RU" dirty="0" smtClean="0">
                <a:hlinkClick r:id="rId4"/>
              </a:rPr>
              <a:t>Положение об аттестационных комиссиях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2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Программы двойного диплома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http://</a:t>
            </a:r>
            <a:r>
              <a:rPr lang="en-US" u="sng" dirty="0" err="1"/>
              <a:t>ma.hse.ru</a:t>
            </a:r>
            <a:r>
              <a:rPr lang="en-US" u="sng"/>
              <a:t>/duo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EC07-81B6-3444-A901-9C0F5133B4E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1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ешка">
  <a:themeElements>
    <a:clrScheme name="Веш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еш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еш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Вешка.thmx</Template>
  <TotalTime>24</TotalTime>
  <Words>219</Words>
  <Application>Microsoft Macintosh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Вешка</vt:lpstr>
      <vt:lpstr>Академическая мобильность студентов </vt:lpstr>
      <vt:lpstr>План</vt:lpstr>
      <vt:lpstr>Академическая мобильность студентов </vt:lpstr>
      <vt:lpstr>Зарубежная мобильность</vt:lpstr>
      <vt:lpstr>Внутриуниверситетская мобильность</vt:lpstr>
      <vt:lpstr>Российская мобильность</vt:lpstr>
      <vt:lpstr>Механизм оформления отношений со студентом</vt:lpstr>
      <vt:lpstr>Нормативное поле</vt:lpstr>
      <vt:lpstr>Программы двойного диплома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Программы двойного диплома</dc:title>
  <dc:creator>user</dc:creator>
  <cp:lastModifiedBy>user</cp:lastModifiedBy>
  <cp:revision>6</cp:revision>
  <dcterms:created xsi:type="dcterms:W3CDTF">2015-09-09T15:29:19Z</dcterms:created>
  <dcterms:modified xsi:type="dcterms:W3CDTF">2015-09-11T04:46:10Z</dcterms:modified>
</cp:coreProperties>
</file>