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Современные образовательные технологии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b="1" i="1" dirty="0" smtClean="0"/>
              <a:t>Образовательная деятельность и технология</a:t>
            </a:r>
          </a:p>
          <a:p>
            <a:pPr algn="r"/>
            <a:r>
              <a:rPr lang="ru-RU" sz="1500" i="1" dirty="0" smtClean="0"/>
              <a:t>Калачикова О.Н. директор Центра развития качества образования ТГУ, </a:t>
            </a:r>
            <a:r>
              <a:rPr lang="ru-RU" sz="1500" i="1" dirty="0" err="1" smtClean="0"/>
              <a:t>к.пед.н</a:t>
            </a:r>
            <a:r>
              <a:rPr lang="ru-RU" sz="1500" i="1" dirty="0" smtClean="0"/>
              <a:t>. </a:t>
            </a:r>
            <a:endParaRPr lang="ru-RU" sz="1500" i="1" dirty="0"/>
          </a:p>
        </p:txBody>
      </p:sp>
    </p:spTree>
    <p:extLst>
      <p:ext uri="{BB962C8B-B14F-4D97-AF65-F5344CB8AC3E}">
        <p14:creationId xmlns:p14="http://schemas.microsoft.com/office/powerpoint/2010/main" val="27157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Ожидания:</a:t>
            </a:r>
            <a:br>
              <a:rPr lang="ru-RU" dirty="0" smtClean="0"/>
            </a:br>
            <a:r>
              <a:rPr lang="ru-RU" dirty="0" smtClean="0"/>
              <a:t>подумать над тремя вопросами и положить ответы на эти вопросы в основу образовательного проекта: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В чём основные тенденции изменений в образовании и обучении физике? </a:t>
            </a:r>
          </a:p>
          <a:p>
            <a:r>
              <a:rPr lang="ru-RU" sz="2800" dirty="0" smtClean="0"/>
              <a:t>На какие основаниях мы строим свою профессиональную деятельность как преподаватели? Преподаватели физики. </a:t>
            </a:r>
            <a:r>
              <a:rPr lang="ru-RU" sz="1300" i="1" dirty="0" smtClean="0"/>
              <a:t>(неявные допущения)</a:t>
            </a:r>
          </a:p>
          <a:p>
            <a:r>
              <a:rPr lang="ru-RU" sz="2800" dirty="0" smtClean="0"/>
              <a:t>Что мы хотим предложить современным ученикам?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54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результат </a:t>
            </a:r>
            <a:r>
              <a:rPr lang="ru-RU" sz="1100" dirty="0" smtClean="0"/>
              <a:t>(возможные)</a:t>
            </a:r>
            <a:endParaRPr lang="ru-RU" sz="1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Провести анализ своего опыта</a:t>
            </a:r>
          </a:p>
          <a:p>
            <a:r>
              <a:rPr lang="ru-RU" dirty="0" smtClean="0"/>
              <a:t>Определить области и направления изменения своей практики </a:t>
            </a:r>
          </a:p>
          <a:p>
            <a:r>
              <a:rPr lang="ru-RU" dirty="0" smtClean="0"/>
              <a:t>Обосновать замыслы проектов по организации образовательной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4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 этапы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Погружение: обозначим контекст понимания вопросов </a:t>
            </a:r>
          </a:p>
          <a:p>
            <a:r>
              <a:rPr lang="ru-RU" dirty="0" smtClean="0"/>
              <a:t>Исследовательская лаборатория: проанализируем собственную практику </a:t>
            </a:r>
            <a:r>
              <a:rPr lang="ru-RU" sz="1600" dirty="0" smtClean="0"/>
              <a:t>(ситуации и профессиональной деятельности)</a:t>
            </a:r>
          </a:p>
          <a:p>
            <a:r>
              <a:rPr lang="ru-RU" dirty="0" smtClean="0"/>
              <a:t>Дискуссия по итогам исследования опыта </a:t>
            </a:r>
            <a:endParaRPr lang="ru-RU" dirty="0"/>
          </a:p>
          <a:p>
            <a:r>
              <a:rPr lang="ru-RU" dirty="0" smtClean="0"/>
              <a:t>Проектная лаборатория: обоснуем замыслы своих проектов</a:t>
            </a:r>
          </a:p>
          <a:p>
            <a:r>
              <a:rPr lang="ru-RU" dirty="0" smtClean="0"/>
              <a:t>Презентация: представим результаты и наметим точки сотрудничества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5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Контекст используемых понятий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Знание</a:t>
            </a:r>
          </a:p>
          <a:p>
            <a:pPr algn="r">
              <a:buFontTx/>
              <a:buChar char="-"/>
            </a:pPr>
            <a:r>
              <a:rPr lang="ru-RU" sz="1300" dirty="0" smtClean="0"/>
              <a:t>Набор мыслительных моделей и допущений о природе</a:t>
            </a:r>
          </a:p>
          <a:p>
            <a:pPr algn="r">
              <a:buFontTx/>
              <a:buChar char="-"/>
            </a:pPr>
            <a:r>
              <a:rPr lang="ru-RU" sz="1300" dirty="0" smtClean="0"/>
              <a:t>Опыт переживаний</a:t>
            </a:r>
          </a:p>
          <a:p>
            <a:pPr algn="r">
              <a:buFontTx/>
              <a:buChar char="-"/>
            </a:pPr>
            <a:r>
              <a:rPr lang="ru-RU" sz="1300" dirty="0" smtClean="0"/>
              <a:t>Межличностное общение и постижение себя через других</a:t>
            </a:r>
          </a:p>
          <a:p>
            <a:pPr algn="r">
              <a:buFontTx/>
              <a:buChar char="-"/>
            </a:pPr>
            <a:r>
              <a:rPr lang="ru-RU" sz="1300" dirty="0" smtClean="0"/>
              <a:t>«Верования, связанные со знанием, вдохновляют, оправдывают и поддерживают наши образовательные практики» </a:t>
            </a:r>
          </a:p>
          <a:p>
            <a:pPr marL="0" indent="0" algn="r">
              <a:buNone/>
            </a:pPr>
            <a:r>
              <a:rPr lang="ru-RU" sz="1300" dirty="0" smtClean="0"/>
              <a:t>К. </a:t>
            </a:r>
            <a:r>
              <a:rPr lang="ru-RU" sz="1300" dirty="0" err="1" smtClean="0"/>
              <a:t>Джерджен</a:t>
            </a:r>
            <a:r>
              <a:rPr lang="ru-RU" sz="1300" dirty="0" smtClean="0"/>
              <a:t>  (2002)</a:t>
            </a:r>
            <a:endParaRPr lang="ru-RU" sz="1400" dirty="0"/>
          </a:p>
          <a:p>
            <a:r>
              <a:rPr lang="ru-RU" dirty="0" smtClean="0"/>
              <a:t>Образование </a:t>
            </a:r>
          </a:p>
          <a:p>
            <a:pPr algn="r">
              <a:buFontTx/>
              <a:buChar char="-"/>
            </a:pPr>
            <a:r>
              <a:rPr lang="ru-RU" sz="1400" dirty="0" smtClean="0"/>
              <a:t>Передача знаний</a:t>
            </a:r>
          </a:p>
          <a:p>
            <a:pPr algn="r">
              <a:buFontTx/>
              <a:buChar char="-"/>
            </a:pPr>
            <a:r>
              <a:rPr lang="ru-RU" sz="1400" dirty="0" smtClean="0"/>
              <a:t>Освоение представлений и взглядов на себя, людей и мир</a:t>
            </a:r>
          </a:p>
          <a:p>
            <a:pPr algn="r">
              <a:buFontTx/>
              <a:buChar char="-"/>
            </a:pPr>
            <a:r>
              <a:rPr lang="ru-RU" sz="1400" dirty="0" smtClean="0"/>
              <a:t>Подготовка к жизни</a:t>
            </a:r>
          </a:p>
          <a:p>
            <a:pPr algn="r">
              <a:buFontTx/>
              <a:buChar char="-"/>
            </a:pPr>
            <a:r>
              <a:rPr lang="ru-RU" sz="1400" dirty="0" smtClean="0"/>
              <a:t>Реальная жизнь, насыщенная событиями</a:t>
            </a:r>
          </a:p>
          <a:p>
            <a:pPr algn="r">
              <a:buFontTx/>
              <a:buChar char="-"/>
            </a:pPr>
            <a:r>
              <a:rPr lang="ru-RU" sz="1400" dirty="0" smtClean="0"/>
              <a:t>Коммуникация, порождающая новое знание, открытия и опыт</a:t>
            </a:r>
          </a:p>
          <a:p>
            <a:pPr marL="0" indent="0" algn="r">
              <a:buNone/>
            </a:pPr>
            <a:r>
              <a:rPr lang="ru-RU" sz="1400" dirty="0" smtClean="0"/>
              <a:t>- Услуга</a:t>
            </a:r>
          </a:p>
          <a:p>
            <a:pPr algn="r">
              <a:buFontTx/>
              <a:buChar char="-"/>
            </a:pPr>
            <a:endParaRPr lang="ru-RU" sz="1400" dirty="0" smtClean="0"/>
          </a:p>
          <a:p>
            <a:pPr marL="0" indent="0" algn="r">
              <a:buNone/>
            </a:pPr>
            <a:r>
              <a:rPr lang="ru-RU" sz="1400" dirty="0" smtClean="0"/>
              <a:t>«Образование </a:t>
            </a:r>
            <a:r>
              <a:rPr lang="ru-RU" sz="1400" dirty="0"/>
              <a:t>- единый целенаправленный процесс воспитания и обучения, являющийся </a:t>
            </a:r>
            <a:r>
              <a:rPr lang="ru-RU" sz="1400" b="1" dirty="0"/>
              <a:t>общественно значимым благом </a:t>
            </a:r>
            <a:r>
              <a:rPr lang="ru-RU" sz="1400" dirty="0"/>
              <a:t>и осуществляемый в интересах человека, семьи, общества и государства, а </a:t>
            </a:r>
            <a:r>
              <a:rPr lang="ru-RU" sz="1400" b="1" dirty="0"/>
              <a:t>также совокупность приобретаемых знаний, умений</a:t>
            </a:r>
            <a:r>
              <a:rPr lang="ru-RU" sz="1400" dirty="0"/>
              <a:t>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</a:t>
            </a:r>
            <a:r>
              <a:rPr lang="ru-RU" sz="1400" b="1" dirty="0"/>
              <a:t>удовлетворения его образовательных потребностей и </a:t>
            </a:r>
            <a:r>
              <a:rPr lang="ru-RU" sz="1400" b="1" dirty="0" smtClean="0"/>
              <a:t>интересов»</a:t>
            </a:r>
          </a:p>
          <a:p>
            <a:pPr marL="0" indent="0" algn="r">
              <a:buNone/>
            </a:pPr>
            <a:r>
              <a:rPr lang="ru-RU" sz="1400" b="1" dirty="0" smtClean="0"/>
              <a:t>(закон об образовании РФ 2013)</a:t>
            </a:r>
          </a:p>
          <a:p>
            <a:r>
              <a:rPr lang="ru-RU" dirty="0" smtClean="0"/>
              <a:t>Технология</a:t>
            </a:r>
          </a:p>
          <a:p>
            <a:pPr marL="0" indent="0" algn="r">
              <a:buNone/>
            </a:pPr>
            <a:r>
              <a:rPr lang="ru-RU" sz="1400" dirty="0" smtClean="0"/>
              <a:t>Набор методик и приёмов для организации образовательного процесса</a:t>
            </a:r>
          </a:p>
          <a:p>
            <a:pPr marL="0" indent="0" algn="r">
              <a:buNone/>
            </a:pPr>
            <a:r>
              <a:rPr lang="ru-RU" sz="1400" dirty="0" smtClean="0"/>
              <a:t>«Мы находимся на поворотном пункте истории орудий труда,</a:t>
            </a:r>
          </a:p>
          <a:p>
            <a:pPr marL="0" indent="0" algn="r">
              <a:buNone/>
            </a:pPr>
            <a:r>
              <a:rPr lang="ru-RU" sz="1400" dirty="0" smtClean="0"/>
              <a:t>орудий</a:t>
            </a:r>
            <a:r>
              <a:rPr lang="ru-RU" sz="1400" dirty="0"/>
              <a:t>, которые, возникнув в сфере труда физического, </a:t>
            </a:r>
            <a:endParaRPr lang="ru-RU" sz="1400" dirty="0" smtClean="0"/>
          </a:p>
          <a:p>
            <a:pPr marL="0" indent="0" algn="r">
              <a:buNone/>
            </a:pPr>
            <a:r>
              <a:rPr lang="ru-RU" sz="1400" dirty="0" smtClean="0"/>
              <a:t>переступают </a:t>
            </a:r>
            <a:r>
              <a:rPr lang="ru-RU" sz="1400" dirty="0"/>
              <a:t>его границы и вторгаются в сферу умственного труда </a:t>
            </a:r>
            <a:r>
              <a:rPr lang="ru-RU" sz="1400" dirty="0" smtClean="0"/>
              <a:t>человека.­</a:t>
            </a:r>
          </a:p>
          <a:p>
            <a:pPr marL="0" indent="0" algn="r">
              <a:buNone/>
            </a:pPr>
            <a:r>
              <a:rPr lang="ru-RU" sz="1400" dirty="0" smtClean="0"/>
              <a:t>Технология обоюдоостра, взять хотя бы мечи, перекованные на орала»</a:t>
            </a:r>
            <a:endParaRPr lang="ru-RU" sz="1400" dirty="0"/>
          </a:p>
          <a:p>
            <a:pPr marL="0" indent="0" algn="r">
              <a:buNone/>
            </a:pPr>
            <a:r>
              <a:rPr lang="ru-RU" sz="1400" dirty="0" smtClean="0"/>
              <a:t> С. </a:t>
            </a:r>
            <a:r>
              <a:rPr lang="ru-RU" sz="1400" dirty="0" err="1" smtClean="0"/>
              <a:t>Лем</a:t>
            </a:r>
            <a:r>
              <a:rPr lang="ru-RU" sz="1400" dirty="0" smtClean="0"/>
              <a:t>, Сумма технологии (1968)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1246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работы 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Обсудите в группе вопрос: Какие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контексты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почему оказывают влияние на вашу профессиональную деятельность.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Зафиксируйте их на листе.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Представьте описание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1-2 ситуаций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Вашего профессионального опыта, которые Вам показались интересны, над которыми Вы размышляли, или пробовали что-то изменить?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Зафиксируйте краткий конспект ситуации на листе. </a:t>
            </a:r>
          </a:p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аналитический комментарий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ситуации, выделяя то,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Вам кажется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определяющим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построении Вашей образовательной практики. Рассмотрите ситуацию в описанном Вами ранее контексте.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Зафиксируйте тезисы Вашего комментария на листе. </a:t>
            </a:r>
          </a:p>
          <a:p>
            <a:pPr marL="0" indent="0"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спикера от группы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представьте результаты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4232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на разработку замысла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Зафиксируйте контекст проектирования.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Какие внешние и внутренние факторы оказывают влияние на Вашу деятельность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область изменения Вашей деятельности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(учебные пособия, совместная деятельность с детьми на уроке, проектирование учебных тем и заданий, работа с затруднениями детей, профессиональное развитие и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мн.др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Проведите анализ собственной деятельности в выбранном направлении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(что уже делали, что получалось, что нет и почему)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Сформулируйте цель и ожидаемый результат изменений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заинтересованные стороны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(кто может быть Вашим партнёром и помощником)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Определите задачи и этапы своей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531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Современные образовательные технологии</vt:lpstr>
      <vt:lpstr>Ожидания: подумать над тремя вопросами и положить ответы на эти вопросы в основу образовательного проекта: </vt:lpstr>
      <vt:lpstr>Цель и результат (возможные)</vt:lpstr>
      <vt:lpstr>Задачи и этапы работы</vt:lpstr>
      <vt:lpstr>Контекст используемых понятий</vt:lpstr>
      <vt:lpstr>Задание для работы в группах</vt:lpstr>
      <vt:lpstr>Задание на разработку замысла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</dc:title>
  <dc:creator>Администратор</dc:creator>
  <cp:lastModifiedBy>SFTI-211A</cp:lastModifiedBy>
  <cp:revision>9</cp:revision>
  <dcterms:created xsi:type="dcterms:W3CDTF">2015-06-21T14:28:41Z</dcterms:created>
  <dcterms:modified xsi:type="dcterms:W3CDTF">2015-06-22T04:19:00Z</dcterms:modified>
</cp:coreProperties>
</file>