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8" r:id="rId3"/>
    <p:sldId id="275" r:id="rId4"/>
    <p:sldId id="259" r:id="rId5"/>
    <p:sldId id="267" r:id="rId6"/>
    <p:sldId id="268" r:id="rId7"/>
    <p:sldId id="269" r:id="rId8"/>
    <p:sldId id="271" r:id="rId9"/>
    <p:sldId id="270" r:id="rId10"/>
    <p:sldId id="272" r:id="rId11"/>
    <p:sldId id="273" r:id="rId12"/>
    <p:sldId id="263" r:id="rId13"/>
    <p:sldId id="276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7" autoAdjust="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542BF-22AB-4CA8-B891-7FAF78FCB2C3}" type="datetimeFigureOut">
              <a:rPr lang="ru-RU" smtClean="0"/>
              <a:t>11.09.2015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BAC4E-C323-43E2-AA10-5E2488297A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08053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542BF-22AB-4CA8-B891-7FAF78FCB2C3}" type="datetimeFigureOut">
              <a:rPr lang="ru-RU" smtClean="0"/>
              <a:t>11.09.2015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BAC4E-C323-43E2-AA10-5E2488297A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12056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542BF-22AB-4CA8-B891-7FAF78FCB2C3}" type="datetimeFigureOut">
              <a:rPr lang="ru-RU" smtClean="0"/>
              <a:t>11.09.2015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BAC4E-C323-43E2-AA10-5E2488297A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89453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542BF-22AB-4CA8-B891-7FAF78FCB2C3}" type="datetimeFigureOut">
              <a:rPr lang="ru-RU" smtClean="0"/>
              <a:t>11.09.2015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BAC4E-C323-43E2-AA10-5E2488297A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35760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542BF-22AB-4CA8-B891-7FAF78FCB2C3}" type="datetimeFigureOut">
              <a:rPr lang="ru-RU" smtClean="0"/>
              <a:t>11.09.2015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BAC4E-C323-43E2-AA10-5E2488297A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95728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542BF-22AB-4CA8-B891-7FAF78FCB2C3}" type="datetimeFigureOut">
              <a:rPr lang="ru-RU" smtClean="0"/>
              <a:t>11.09.2015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BAC4E-C323-43E2-AA10-5E2488297A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35287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542BF-22AB-4CA8-B891-7FAF78FCB2C3}" type="datetimeFigureOut">
              <a:rPr lang="ru-RU" smtClean="0"/>
              <a:t>11.09.2015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BAC4E-C323-43E2-AA10-5E2488297A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5482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542BF-22AB-4CA8-B891-7FAF78FCB2C3}" type="datetimeFigureOut">
              <a:rPr lang="ru-RU" smtClean="0"/>
              <a:t>11.09.2015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BAC4E-C323-43E2-AA10-5E2488297A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5126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542BF-22AB-4CA8-B891-7FAF78FCB2C3}" type="datetimeFigureOut">
              <a:rPr lang="ru-RU" smtClean="0"/>
              <a:t>11.09.2015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BAC4E-C323-43E2-AA10-5E2488297A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83814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542BF-22AB-4CA8-B891-7FAF78FCB2C3}" type="datetimeFigureOut">
              <a:rPr lang="ru-RU" smtClean="0"/>
              <a:t>11.09.2015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BAC4E-C323-43E2-AA10-5E2488297A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06908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542BF-22AB-4CA8-B891-7FAF78FCB2C3}" type="datetimeFigureOut">
              <a:rPr lang="ru-RU" smtClean="0"/>
              <a:t>11.09.2015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BAC4E-C323-43E2-AA10-5E2488297A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88251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4542BF-22AB-4CA8-B891-7FAF78FCB2C3}" type="datetimeFigureOut">
              <a:rPr lang="ru-RU" smtClean="0"/>
              <a:t>11.09.2015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BBAC4E-C323-43E2-AA10-5E2488297A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05335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ica.ru/documents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980728"/>
            <a:ext cx="6858000" cy="2529235"/>
          </a:xfrm>
        </p:spPr>
        <p:txBody>
          <a:bodyPr>
            <a:noAutofit/>
          </a:bodyPr>
          <a:lstStyle/>
          <a:p>
            <a:r>
              <a:rPr lang="ru-RU" sz="2800" b="1" dirty="0" smtClean="0"/>
              <a:t>Особенности государственной аккредитации </a:t>
            </a:r>
            <a:r>
              <a:rPr lang="ru-RU" sz="2800" b="1" dirty="0"/>
              <a:t>образовательных </a:t>
            </a:r>
            <a:r>
              <a:rPr lang="ru-RU" sz="2800" b="1" dirty="0" smtClean="0"/>
              <a:t>программ, реализуемых по </a:t>
            </a:r>
            <a:r>
              <a:rPr lang="ru-RU" sz="2800" b="1" dirty="0"/>
              <a:t>самостоятельно</a:t>
            </a:r>
            <a:br>
              <a:rPr lang="ru-RU" sz="2800" b="1" dirty="0"/>
            </a:br>
            <a:r>
              <a:rPr lang="ru-RU" sz="2800" b="1" dirty="0" smtClean="0"/>
              <a:t>устанавливаемым образовательным стандартам</a:t>
            </a:r>
            <a:endParaRPr lang="ru-RU" sz="28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27200" y="3933056"/>
            <a:ext cx="5712179" cy="1656184"/>
          </a:xfrm>
        </p:spPr>
        <p:txBody>
          <a:bodyPr>
            <a:noAutofit/>
          </a:bodyPr>
          <a:lstStyle/>
          <a:p>
            <a:r>
              <a:rPr lang="ru-RU" sz="2800" dirty="0" smtClean="0"/>
              <a:t>Рощин С.Ю.</a:t>
            </a:r>
          </a:p>
          <a:p>
            <a:r>
              <a:rPr lang="ru-RU" sz="2800" dirty="0" smtClean="0"/>
              <a:t>НИУ ВШЭ</a:t>
            </a:r>
          </a:p>
          <a:p>
            <a:r>
              <a:rPr lang="ru-RU" sz="2800" dirty="0" smtClean="0"/>
              <a:t>Томск 10-12 сентября 2015</a:t>
            </a:r>
          </a:p>
        </p:txBody>
      </p:sp>
    </p:spTree>
    <p:extLst>
      <p:ext uri="{BB962C8B-B14F-4D97-AF65-F5344CB8AC3E}">
        <p14:creationId xmlns:p14="http://schemas.microsoft.com/office/powerpoint/2010/main" val="2217884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5023" y="817583"/>
            <a:ext cx="6965245" cy="883226"/>
          </a:xfrm>
        </p:spPr>
        <p:txBody>
          <a:bodyPr>
            <a:normAutofit fontScale="90000"/>
          </a:bodyPr>
          <a:lstStyle/>
          <a:p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2700" b="1" dirty="0" smtClean="0"/>
              <a:t>Оценка </a:t>
            </a:r>
            <a:r>
              <a:rPr lang="ru-RU" sz="2700" b="1" dirty="0" err="1"/>
              <a:t>сформированности</a:t>
            </a:r>
            <a:r>
              <a:rPr lang="ru-RU" sz="2700" b="1" dirty="0"/>
              <a:t> компетенций </a:t>
            </a:r>
            <a:br>
              <a:rPr lang="ru-RU" sz="2700" b="1" dirty="0"/>
            </a:br>
            <a:r>
              <a:rPr lang="ru-RU" sz="2700" b="1" dirty="0"/>
              <a:t>обучающихся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63040" y="1772816"/>
            <a:ext cx="6196405" cy="3950253"/>
          </a:xfrm>
        </p:spPr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r>
              <a:rPr lang="ru-RU" sz="2900" b="1" dirty="0" smtClean="0">
                <a:solidFill>
                  <a:srgbClr val="FF0000"/>
                </a:solidFill>
              </a:rPr>
              <a:t>Проводится</a:t>
            </a:r>
          </a:p>
          <a:p>
            <a:pPr marL="0" indent="0" algn="ctr">
              <a:buNone/>
            </a:pPr>
            <a:endParaRPr lang="ru-RU" sz="2900" dirty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r>
              <a:rPr lang="ru-RU" sz="2900" dirty="0"/>
              <a:t>•	</a:t>
            </a:r>
            <a:r>
              <a:rPr lang="ru-RU" sz="2900" u="sng" dirty="0"/>
              <a:t>при наличии обучающихся на завершающем курсе </a:t>
            </a:r>
            <a:r>
              <a:rPr lang="ru-RU" sz="2900" dirty="0" smtClean="0"/>
              <a:t>процедура </a:t>
            </a:r>
            <a:r>
              <a:rPr lang="ru-RU" sz="2900" dirty="0"/>
              <a:t>оценки </a:t>
            </a:r>
            <a:r>
              <a:rPr lang="ru-RU" sz="2900" dirty="0" err="1"/>
              <a:t>сформированности</a:t>
            </a:r>
            <a:r>
              <a:rPr lang="ru-RU" sz="2900" dirty="0"/>
              <a:t> компетенций </a:t>
            </a:r>
            <a:r>
              <a:rPr lang="ru-RU" sz="2900" dirty="0" smtClean="0"/>
              <a:t>в </a:t>
            </a:r>
            <a:r>
              <a:rPr lang="ru-RU" sz="2900" dirty="0"/>
              <a:t>соответствии с набором компетенций, включенных в ООП;</a:t>
            </a:r>
          </a:p>
          <a:p>
            <a:pPr marL="0" indent="0" algn="just">
              <a:buNone/>
            </a:pPr>
            <a:r>
              <a:rPr lang="ru-RU" sz="2900" dirty="0"/>
              <a:t>•	</a:t>
            </a:r>
            <a:r>
              <a:rPr lang="ru-RU" sz="2900" u="sng" dirty="0"/>
              <a:t>при отсутствии обучающихся на завершающем курсе </a:t>
            </a:r>
            <a:r>
              <a:rPr lang="ru-RU" sz="2900" dirty="0"/>
              <a:t>обучения </a:t>
            </a:r>
            <a:r>
              <a:rPr lang="ru-RU" sz="2900" dirty="0" smtClean="0"/>
              <a:t>процедура </a:t>
            </a:r>
            <a:r>
              <a:rPr lang="ru-RU" sz="2900" dirty="0"/>
              <a:t>оценки этапа </a:t>
            </a:r>
            <a:r>
              <a:rPr lang="ru-RU" sz="2900" dirty="0" err="1"/>
              <a:t>сформированности</a:t>
            </a:r>
            <a:r>
              <a:rPr lang="ru-RU" sz="2900" dirty="0"/>
              <a:t> компетенций обучающихся по дисциплинам (модулям), освоение которых на момент проведения </a:t>
            </a:r>
            <a:r>
              <a:rPr lang="ru-RU" sz="2900" dirty="0" err="1"/>
              <a:t>аккредитационной</a:t>
            </a:r>
            <a:r>
              <a:rPr lang="ru-RU" sz="2900" dirty="0"/>
              <a:t> экспертизы завершено.</a:t>
            </a:r>
          </a:p>
          <a:p>
            <a:endParaRPr lang="ru-RU" sz="2900" dirty="0" smtClean="0"/>
          </a:p>
          <a:p>
            <a:pPr marL="0" indent="0" algn="just">
              <a:buNone/>
            </a:pPr>
            <a:r>
              <a:rPr lang="ru-RU" sz="2900" dirty="0" smtClean="0"/>
              <a:t>Если </a:t>
            </a:r>
            <a:r>
              <a:rPr lang="ru-RU" sz="2900" dirty="0"/>
              <a:t>программа реализуется первый год и промежуточная аттестация не проводилась, то оцениваются оценочные материалы организации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98259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/>
              <a:t>Оценка </a:t>
            </a:r>
            <a:r>
              <a:rPr lang="ru-RU" sz="2800" b="1" dirty="0" smtClean="0"/>
              <a:t>качества ФОС</a:t>
            </a: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9632" y="1412776"/>
            <a:ext cx="6696744" cy="4968552"/>
          </a:xfrm>
        </p:spPr>
        <p:txBody>
          <a:bodyPr>
            <a:normAutofit fontScale="32500" lnSpcReduction="20000"/>
          </a:bodyPr>
          <a:lstStyle/>
          <a:p>
            <a:pPr marL="0" indent="0" algn="ctr">
              <a:buNone/>
            </a:pPr>
            <a:r>
              <a:rPr lang="ru-RU" sz="6800" b="1" dirty="0" smtClean="0">
                <a:solidFill>
                  <a:srgbClr val="FF0000"/>
                </a:solidFill>
              </a:rPr>
              <a:t>Проверяется</a:t>
            </a:r>
          </a:p>
          <a:p>
            <a:pPr marL="0" indent="0" algn="ctr">
              <a:buNone/>
            </a:pPr>
            <a:endParaRPr lang="ru-RU" dirty="0" smtClean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r>
              <a:rPr lang="ru-RU" sz="5500" dirty="0" smtClean="0"/>
              <a:t>наличие</a:t>
            </a:r>
            <a:r>
              <a:rPr lang="ru-RU" sz="5500" dirty="0"/>
              <a:t>, </a:t>
            </a:r>
            <a:r>
              <a:rPr lang="ru-RU" sz="5500" dirty="0" smtClean="0"/>
              <a:t>полнота </a:t>
            </a:r>
            <a:r>
              <a:rPr lang="ru-RU" sz="5500" dirty="0"/>
              <a:t>и качество ФОС, наличие в ФОС </a:t>
            </a:r>
            <a:r>
              <a:rPr lang="ru-RU" sz="5500" dirty="0" smtClean="0"/>
              <a:t>измерителей, </a:t>
            </a:r>
            <a:r>
              <a:rPr lang="ru-RU" sz="5500" dirty="0"/>
              <a:t>а также: </a:t>
            </a:r>
            <a:endParaRPr lang="ru-RU" sz="5500" dirty="0" smtClean="0"/>
          </a:p>
          <a:p>
            <a:pPr marL="0" indent="0" algn="just">
              <a:buNone/>
            </a:pPr>
            <a:endParaRPr lang="ru-RU" sz="5500" dirty="0"/>
          </a:p>
          <a:p>
            <a:pPr algn="just">
              <a:buClrTx/>
              <a:buFont typeface="Arial" panose="020B0604020202020204" pitchFamily="34" charset="0"/>
              <a:buChar char="•"/>
            </a:pPr>
            <a:r>
              <a:rPr lang="ru-RU" sz="5500" dirty="0" smtClean="0"/>
              <a:t>перечень </a:t>
            </a:r>
            <a:r>
              <a:rPr lang="ru-RU" sz="5500" dirty="0"/>
              <a:t>компетенций с указанием этапов их формирования в процессе освоения образовательной программы;</a:t>
            </a:r>
          </a:p>
          <a:p>
            <a:pPr algn="just">
              <a:buClrTx/>
              <a:buFont typeface="Arial" panose="020B0604020202020204" pitchFamily="34" charset="0"/>
              <a:buChar char="•"/>
            </a:pPr>
            <a:r>
              <a:rPr lang="ru-RU" sz="5500" dirty="0" smtClean="0"/>
              <a:t>описание </a:t>
            </a:r>
            <a:r>
              <a:rPr lang="ru-RU" sz="5500" dirty="0"/>
              <a:t>показателей и критериев оценивания компетенций на различных этапах их формирования, описание шкал оценивания;</a:t>
            </a:r>
          </a:p>
          <a:p>
            <a:pPr algn="just">
              <a:buClrTx/>
              <a:buFont typeface="Arial" panose="020B0604020202020204" pitchFamily="34" charset="0"/>
              <a:buChar char="•"/>
            </a:pPr>
            <a:r>
              <a:rPr lang="ru-RU" sz="5500" dirty="0" smtClean="0"/>
              <a:t>типовые </a:t>
            </a:r>
            <a:r>
              <a:rPr lang="ru-RU" sz="5500" dirty="0"/>
              <a:t>контрольные задания или иные материалы, необходимые для оценки знаний, умений, навыков и (или) опыта деятельности, характеризующих этапы формирования компетенций в процессе освоения образовательной программы;</a:t>
            </a:r>
          </a:p>
          <a:p>
            <a:pPr algn="just">
              <a:buClrTx/>
              <a:buFont typeface="Arial" panose="020B0604020202020204" pitchFamily="34" charset="0"/>
              <a:buChar char="•"/>
            </a:pPr>
            <a:r>
              <a:rPr lang="ru-RU" sz="5500" dirty="0" smtClean="0"/>
              <a:t>методические </a:t>
            </a:r>
            <a:r>
              <a:rPr lang="ru-RU" sz="5500" dirty="0"/>
              <a:t>материалы, определяющие процедуры оценивания знаний, умений, навыков и (или) опыта деятельности, характеризующих этапы формирования компетенций.</a:t>
            </a:r>
          </a:p>
          <a:p>
            <a:endParaRPr lang="ru-RU" sz="5500" dirty="0"/>
          </a:p>
        </p:txBody>
      </p:sp>
    </p:spTree>
    <p:extLst>
      <p:ext uri="{BB962C8B-B14F-4D97-AF65-F5344CB8AC3E}">
        <p14:creationId xmlns:p14="http://schemas.microsoft.com/office/powerpoint/2010/main" val="1165678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836713"/>
            <a:ext cx="6965245" cy="1080120"/>
          </a:xfrm>
        </p:spPr>
        <p:txBody>
          <a:bodyPr>
            <a:normAutofit fontScale="90000"/>
          </a:bodyPr>
          <a:lstStyle/>
          <a:p>
            <a:r>
              <a:rPr lang="ru-RU" altLang="ru-RU" sz="2700" b="1" dirty="0" smtClean="0"/>
              <a:t>Особенности аккредитации аспирантуры:</a:t>
            </a:r>
            <a:br>
              <a:rPr lang="ru-RU" altLang="ru-RU" sz="2700" b="1" dirty="0" smtClean="0"/>
            </a:br>
            <a:r>
              <a:rPr lang="ru-RU" altLang="ru-RU" sz="2400" dirty="0" smtClean="0"/>
              <a:t/>
            </a:r>
            <a:br>
              <a:rPr lang="ru-RU" altLang="ru-RU" sz="2400" dirty="0" smtClean="0"/>
            </a:br>
            <a:r>
              <a:rPr lang="ru-RU" altLang="ru-RU" sz="2400" dirty="0" smtClean="0">
                <a:solidFill>
                  <a:srgbClr val="FF0000"/>
                </a:solidFill>
              </a:rPr>
              <a:t>«</a:t>
            </a:r>
            <a:r>
              <a:rPr lang="ru-RU" altLang="ru-RU" sz="2000" dirty="0" smtClean="0">
                <a:solidFill>
                  <a:srgbClr val="FF0000"/>
                </a:solidFill>
                <a:latin typeface="+mn-lt"/>
              </a:rPr>
              <a:t>Студенческий </a:t>
            </a:r>
            <a:r>
              <a:rPr lang="ru-RU" altLang="ru-RU" sz="2000" dirty="0">
                <a:solidFill>
                  <a:srgbClr val="FF0000"/>
                </a:solidFill>
                <a:latin typeface="+mn-lt"/>
              </a:rPr>
              <a:t>подход» к  проверке программ аспирантуры </a:t>
            </a:r>
            <a:endParaRPr lang="ru-RU" sz="20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1115616" y="2132856"/>
            <a:ext cx="3455240" cy="3602736"/>
          </a:xfrm>
        </p:spPr>
        <p:txBody>
          <a:bodyPr>
            <a:normAutofit fontScale="92500" lnSpcReduction="10000"/>
          </a:bodyPr>
          <a:lstStyle/>
          <a:p>
            <a:pPr algn="just">
              <a:spcBef>
                <a:spcPct val="0"/>
              </a:spcBef>
              <a:buNone/>
            </a:pPr>
            <a:r>
              <a:rPr lang="ru-RU" altLang="ru-RU" sz="2800" b="1" dirty="0" smtClean="0"/>
              <a:t>Проверяются:</a:t>
            </a:r>
          </a:p>
          <a:p>
            <a:pPr algn="just">
              <a:spcBef>
                <a:spcPct val="0"/>
              </a:spcBef>
              <a:buNone/>
            </a:pPr>
            <a:endParaRPr lang="ru-RU" altLang="ru-RU" sz="2500" b="1" dirty="0"/>
          </a:p>
          <a:p>
            <a:pPr marL="0" indent="0" algn="just">
              <a:spcBef>
                <a:spcPct val="0"/>
              </a:spcBef>
              <a:buNone/>
            </a:pPr>
            <a:r>
              <a:rPr lang="ru-RU" altLang="ru-RU" dirty="0" smtClean="0"/>
              <a:t>Дисциплины учебного плана,   учебно-методическое и материально-техническое обеспечение образовательного </a:t>
            </a:r>
            <a:r>
              <a:rPr lang="ru-RU" altLang="ru-RU" dirty="0"/>
              <a:t>процесса </a:t>
            </a:r>
            <a:endParaRPr lang="ru-RU" altLang="ru-RU" dirty="0" smtClean="0"/>
          </a:p>
          <a:p>
            <a:pPr marL="0" indent="0" algn="just">
              <a:spcBef>
                <a:spcPct val="0"/>
              </a:spcBef>
              <a:buNone/>
            </a:pPr>
            <a:r>
              <a:rPr lang="ru-RU" altLang="ru-RU" dirty="0" smtClean="0"/>
              <a:t>(</a:t>
            </a:r>
            <a:r>
              <a:rPr lang="ru-RU" altLang="ru-RU" dirty="0"/>
              <a:t>16 % образовательной </a:t>
            </a:r>
            <a:r>
              <a:rPr lang="ru-RU" altLang="ru-RU" dirty="0" smtClean="0"/>
              <a:t>программы). </a:t>
            </a:r>
            <a:endParaRPr lang="ru-RU" altLang="ru-RU" dirty="0"/>
          </a:p>
          <a:p>
            <a:pPr marL="0" indent="0" algn="just">
              <a:spcBef>
                <a:spcPct val="0"/>
              </a:spcBef>
              <a:buNone/>
            </a:pPr>
            <a:endParaRPr lang="ru-RU" altLang="ru-RU" dirty="0" smtClean="0"/>
          </a:p>
          <a:p>
            <a:pPr marL="0" indent="0" algn="just">
              <a:spcBef>
                <a:spcPct val="0"/>
              </a:spcBef>
              <a:buNone/>
            </a:pPr>
            <a:r>
              <a:rPr lang="ru-RU" altLang="ru-RU" dirty="0" smtClean="0"/>
              <a:t>Оценка </a:t>
            </a:r>
            <a:r>
              <a:rPr lang="ru-RU" altLang="ru-RU" dirty="0" err="1" smtClean="0"/>
              <a:t>сформированности</a:t>
            </a:r>
            <a:r>
              <a:rPr lang="ru-RU" altLang="ru-RU" dirty="0" smtClean="0"/>
              <a:t> компетенций в рамках ООП аналогична другим уровням ВО.</a:t>
            </a:r>
          </a:p>
          <a:p>
            <a:pPr marL="0" indent="0">
              <a:spcBef>
                <a:spcPct val="0"/>
              </a:spcBef>
              <a:buNone/>
            </a:pPr>
            <a:endParaRPr lang="ru-RU" altLang="ru-RU" dirty="0" smtClean="0"/>
          </a:p>
          <a:p>
            <a:pPr marL="0" indent="0">
              <a:spcBef>
                <a:spcPct val="0"/>
              </a:spcBef>
              <a:buNone/>
            </a:pPr>
            <a:endParaRPr lang="ru-RU" altLang="ru-RU" dirty="0" smtClean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half" idx="2"/>
          </p:nvPr>
        </p:nvSpPr>
        <p:spPr>
          <a:xfrm>
            <a:off x="4644008" y="2132856"/>
            <a:ext cx="3384376" cy="3605212"/>
          </a:xfrm>
        </p:spPr>
        <p:txBody>
          <a:bodyPr>
            <a:noAutofit/>
          </a:bodyPr>
          <a:lstStyle/>
          <a:p>
            <a:pPr>
              <a:spcBef>
                <a:spcPct val="0"/>
              </a:spcBef>
              <a:buNone/>
            </a:pPr>
            <a:r>
              <a:rPr lang="ru-RU" altLang="ru-RU" sz="2200" b="1" dirty="0" smtClean="0"/>
              <a:t>Не определены: </a:t>
            </a:r>
          </a:p>
          <a:p>
            <a:pPr marL="0" indent="0">
              <a:spcBef>
                <a:spcPct val="0"/>
              </a:spcBef>
              <a:buNone/>
            </a:pPr>
            <a:endParaRPr lang="ru-RU" altLang="ru-RU" sz="800" dirty="0" smtClean="0"/>
          </a:p>
          <a:p>
            <a:pPr marL="0" indent="0">
              <a:spcBef>
                <a:spcPct val="0"/>
              </a:spcBef>
              <a:buNone/>
            </a:pPr>
            <a:r>
              <a:rPr lang="ru-RU" altLang="ru-RU" sz="1900" dirty="0" smtClean="0"/>
              <a:t>Механизмы оценки </a:t>
            </a:r>
            <a:r>
              <a:rPr lang="ru-RU" altLang="ru-RU" sz="1900" dirty="0" err="1" smtClean="0"/>
              <a:t>сформированности</a:t>
            </a:r>
            <a:r>
              <a:rPr lang="ru-RU" altLang="ru-RU" sz="1900" dirty="0"/>
              <a:t> универсальных и общепрофессиональных </a:t>
            </a:r>
            <a:r>
              <a:rPr lang="ru-RU" altLang="ru-RU" sz="1900" dirty="0" smtClean="0"/>
              <a:t>компетенций, которые относятся к Блоку  </a:t>
            </a:r>
            <a:r>
              <a:rPr lang="ru-RU" altLang="ru-RU" sz="1900" dirty="0"/>
              <a:t>«Научные </a:t>
            </a:r>
            <a:r>
              <a:rPr lang="ru-RU" altLang="ru-RU" sz="1900" dirty="0" smtClean="0"/>
              <a:t>исследования» </a:t>
            </a:r>
          </a:p>
          <a:p>
            <a:pPr marL="0" indent="0">
              <a:spcBef>
                <a:spcPct val="0"/>
              </a:spcBef>
              <a:buNone/>
            </a:pPr>
            <a:endParaRPr lang="ru-RU" altLang="ru-RU" sz="1900" dirty="0" smtClean="0"/>
          </a:p>
          <a:p>
            <a:pPr marL="0" indent="0">
              <a:spcBef>
                <a:spcPct val="0"/>
              </a:spcBef>
              <a:buNone/>
            </a:pPr>
            <a:r>
              <a:rPr lang="ru-RU" altLang="ru-RU" sz="1900" dirty="0" smtClean="0"/>
              <a:t>(84 </a:t>
            </a:r>
            <a:r>
              <a:rPr lang="ru-RU" altLang="ru-RU" sz="1900" dirty="0"/>
              <a:t>% образовательной </a:t>
            </a:r>
            <a:r>
              <a:rPr lang="ru-RU" altLang="ru-RU" sz="1900" dirty="0" smtClean="0"/>
              <a:t>программы)</a:t>
            </a:r>
            <a:endParaRPr lang="ru-RU" sz="1900" dirty="0"/>
          </a:p>
        </p:txBody>
      </p:sp>
    </p:spTree>
    <p:extLst>
      <p:ext uri="{BB962C8B-B14F-4D97-AF65-F5344CB8AC3E}">
        <p14:creationId xmlns:p14="http://schemas.microsoft.com/office/powerpoint/2010/main" val="419768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1043608" y="1268760"/>
            <a:ext cx="7056784" cy="576064"/>
          </a:xfrm>
        </p:spPr>
        <p:txBody>
          <a:bodyPr>
            <a:normAutofit fontScale="90000"/>
          </a:bodyPr>
          <a:lstStyle/>
          <a:p>
            <a:r>
              <a:rPr lang="ru-RU" altLang="ru-RU" sz="2400" b="1" dirty="0" smtClean="0"/>
              <a:t/>
            </a:r>
            <a:br>
              <a:rPr lang="ru-RU" altLang="ru-RU" sz="2400" b="1" dirty="0" smtClean="0"/>
            </a:br>
            <a:r>
              <a:rPr lang="ru-RU" altLang="ru-RU" sz="2400" b="1" dirty="0"/>
              <a:t/>
            </a:r>
            <a:br>
              <a:rPr lang="ru-RU" altLang="ru-RU" sz="2400" b="1" dirty="0"/>
            </a:br>
            <a:r>
              <a:rPr lang="ru-RU" altLang="ru-RU" sz="2400" b="1" dirty="0" smtClean="0"/>
              <a:t>Отсутствие единого подхода </a:t>
            </a:r>
            <a:endParaRPr lang="ru-RU" sz="2400" b="1" dirty="0"/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1547664" y="2276872"/>
            <a:ext cx="6120680" cy="3024336"/>
          </a:xfrm>
        </p:spPr>
        <p:txBody>
          <a:bodyPr>
            <a:normAutofit/>
          </a:bodyPr>
          <a:lstStyle/>
          <a:p>
            <a:pPr algn="just">
              <a:spcBef>
                <a:spcPct val="0"/>
              </a:spcBef>
            </a:pPr>
            <a:r>
              <a:rPr lang="ru-RU" altLang="ru-RU" sz="2000" dirty="0" smtClean="0">
                <a:solidFill>
                  <a:schemeClr val="tx1"/>
                </a:solidFill>
              </a:rPr>
              <a:t>Расчет </a:t>
            </a:r>
            <a:r>
              <a:rPr lang="ru-RU" altLang="ru-RU" sz="2000" dirty="0">
                <a:solidFill>
                  <a:schemeClr val="tx1"/>
                </a:solidFill>
              </a:rPr>
              <a:t>доли научно-педагогических работников (в приведенных к целочисленным значениям ставок), имеющих ученую степень и (или) ученое звание в общем числе научно-педагогических работников, реализующих основную образовательную </a:t>
            </a:r>
            <a:r>
              <a:rPr lang="ru-RU" altLang="ru-RU" sz="2000" dirty="0" smtClean="0">
                <a:solidFill>
                  <a:schemeClr val="tx1"/>
                </a:solidFill>
              </a:rPr>
              <a:t>программу, не регламентирует учет нагрузки научных руководителей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3438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116632"/>
            <a:ext cx="7200800" cy="1224136"/>
          </a:xfrm>
        </p:spPr>
        <p:txBody>
          <a:bodyPr>
            <a:noAutofit/>
          </a:bodyPr>
          <a:lstStyle/>
          <a:p>
            <a:r>
              <a:rPr lang="ru-RU" sz="2000" b="1" dirty="0"/>
              <a:t>Аккредитация </a:t>
            </a:r>
            <a:r>
              <a:rPr lang="ru-RU" sz="2000" b="1" dirty="0" smtClean="0"/>
              <a:t>ОПОП, </a:t>
            </a:r>
            <a:r>
              <a:rPr lang="ru-RU" sz="2000" b="1" dirty="0"/>
              <a:t>реализуемых по </a:t>
            </a:r>
            <a:r>
              <a:rPr lang="ru-RU" sz="2000" b="1" dirty="0" smtClean="0"/>
              <a:t>образовательным стандартам,  утвержденным образовательной организацией самостоятельно</a:t>
            </a:r>
            <a:br>
              <a:rPr lang="ru-RU" sz="2000" b="1" dirty="0" smtClean="0"/>
            </a:br>
            <a:r>
              <a:rPr lang="ru-RU" sz="2000" b="1" dirty="0" smtClean="0"/>
              <a:t> </a:t>
            </a:r>
            <a:r>
              <a:rPr lang="ru-RU" sz="2000" b="1" dirty="0" smtClean="0">
                <a:solidFill>
                  <a:srgbClr val="FF0000"/>
                </a:solidFill>
              </a:rPr>
              <a:t>регламентируется</a:t>
            </a:r>
            <a:r>
              <a:rPr lang="ru-RU" sz="2000" b="1" dirty="0" smtClean="0"/>
              <a:t>: </a:t>
            </a:r>
            <a:endParaRPr lang="ru-RU" sz="20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1340768"/>
            <a:ext cx="7776864" cy="5328592"/>
          </a:xfrm>
        </p:spPr>
        <p:txBody>
          <a:bodyPr>
            <a:normAutofit/>
          </a:bodyPr>
          <a:lstStyle/>
          <a:p>
            <a:pPr>
              <a:buClrTx/>
              <a:buFont typeface="Arial" panose="020B0604020202020204" pitchFamily="34" charset="0"/>
              <a:buChar char="•"/>
            </a:pPr>
            <a:r>
              <a:rPr lang="ru-RU" sz="1600" dirty="0" smtClean="0"/>
              <a:t>Федеральным законом </a:t>
            </a:r>
            <a:r>
              <a:rPr lang="ru-RU" sz="1600" dirty="0"/>
              <a:t>«Об образовании в Российской Федерации» от 29.12.2012 № </a:t>
            </a:r>
            <a:r>
              <a:rPr lang="ru-RU" sz="1600" dirty="0" smtClean="0"/>
              <a:t>273-ФЗ</a:t>
            </a:r>
          </a:p>
          <a:p>
            <a:pPr marL="411480" lvl="1" indent="0">
              <a:buNone/>
            </a:pPr>
            <a:r>
              <a:rPr lang="ru-RU" sz="1600" i="1" dirty="0" smtClean="0">
                <a:solidFill>
                  <a:srgbClr val="FF0000"/>
                </a:solidFill>
              </a:rPr>
              <a:t>Требования </a:t>
            </a:r>
            <a:r>
              <a:rPr lang="ru-RU" sz="1600" i="1" dirty="0">
                <a:solidFill>
                  <a:srgbClr val="FF0000"/>
                </a:solidFill>
              </a:rPr>
              <a:t>к условиям реализации и результатам освоения образовательных программ высшего образования, включенные </a:t>
            </a:r>
            <a:r>
              <a:rPr lang="ru-RU" sz="1600" i="1" dirty="0" smtClean="0">
                <a:solidFill>
                  <a:srgbClr val="FF0000"/>
                </a:solidFill>
              </a:rPr>
              <a:t>образовательные </a:t>
            </a:r>
            <a:r>
              <a:rPr lang="ru-RU" sz="1600" i="1" dirty="0">
                <a:solidFill>
                  <a:srgbClr val="FF0000"/>
                </a:solidFill>
              </a:rPr>
              <a:t>стандарты</a:t>
            </a:r>
            <a:r>
              <a:rPr lang="ru-RU" sz="1600" i="1" dirty="0" smtClean="0">
                <a:solidFill>
                  <a:srgbClr val="FF0000"/>
                </a:solidFill>
              </a:rPr>
              <a:t>, утверждённые образовательными организациями самостоятельно, не </a:t>
            </a:r>
            <a:r>
              <a:rPr lang="ru-RU" sz="1600" i="1" dirty="0">
                <a:solidFill>
                  <a:srgbClr val="FF0000"/>
                </a:solidFill>
              </a:rPr>
              <a:t>могут быть ниже соответствующих требований федеральных государственных образовательных </a:t>
            </a:r>
            <a:r>
              <a:rPr lang="ru-RU" sz="1600" i="1" dirty="0" smtClean="0">
                <a:solidFill>
                  <a:srgbClr val="FF0000"/>
                </a:solidFill>
              </a:rPr>
              <a:t>стандартов (ч. 10 ст. 11)</a:t>
            </a:r>
          </a:p>
          <a:p>
            <a:pPr marL="411480" lvl="1" indent="0">
              <a:buNone/>
            </a:pPr>
            <a:endParaRPr lang="ru-RU" sz="1600" dirty="0"/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ru-RU" sz="1600" dirty="0" smtClean="0"/>
              <a:t>Положением </a:t>
            </a:r>
            <a:r>
              <a:rPr lang="ru-RU" sz="1600" dirty="0"/>
              <a:t>о государственной аккредитации образовательной деятельности, </a:t>
            </a:r>
            <a:r>
              <a:rPr lang="ru-RU" sz="1600" dirty="0" smtClean="0"/>
              <a:t>утвержденным </a:t>
            </a:r>
            <a:r>
              <a:rPr lang="ru-RU" sz="1600" dirty="0"/>
              <a:t>постановлением Правительства РФ от 18.11.2013 </a:t>
            </a:r>
            <a:r>
              <a:rPr lang="ru-RU" sz="1600" dirty="0" smtClean="0"/>
              <a:t>№1039</a:t>
            </a:r>
          </a:p>
          <a:p>
            <a:pPr marL="365760" lvl="1" indent="0">
              <a:buClrTx/>
              <a:buNone/>
            </a:pPr>
            <a:r>
              <a:rPr lang="ru-RU" sz="1600" i="1" dirty="0" smtClean="0">
                <a:solidFill>
                  <a:srgbClr val="FF0000"/>
                </a:solidFill>
              </a:rPr>
              <a:t>В настоящее время в Положение о государственной аккредитации вносятся изменения, в том числе, в части проведения камеральных проверок, реализации ОПОП в сетевой форме, порядка работы экспертов.</a:t>
            </a:r>
          </a:p>
          <a:p>
            <a:pPr marL="365760" lvl="1" indent="0">
              <a:buClrTx/>
              <a:buNone/>
            </a:pPr>
            <a:endParaRPr lang="ru-RU" sz="1600" dirty="0"/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ru-RU" sz="1600" dirty="0" smtClean="0"/>
              <a:t>Приказом </a:t>
            </a:r>
            <a:r>
              <a:rPr lang="ru-RU" sz="1600" dirty="0" err="1"/>
              <a:t>Минобрнауки</a:t>
            </a:r>
            <a:r>
              <a:rPr lang="ru-RU" sz="1600" dirty="0"/>
              <a:t> России от 06.07.2015 № 667 «Об утверждении форм сведений о реализации образовательных программ, заявленных для государственной аккредитации образовательной деятельности</a:t>
            </a:r>
            <a:r>
              <a:rPr lang="ru-RU" sz="1600" dirty="0" smtClean="0"/>
              <a:t>»</a:t>
            </a:r>
          </a:p>
          <a:p>
            <a:pPr marL="365760" lvl="1" indent="0">
              <a:buClrTx/>
              <a:buNone/>
            </a:pPr>
            <a:r>
              <a:rPr lang="ru-RU" sz="1600" i="1" dirty="0">
                <a:solidFill>
                  <a:srgbClr val="FF0000"/>
                </a:solidFill>
              </a:rPr>
              <a:t>Пояснительная записка по заполнению форм сведений о реализации образовательных программ, заявленных для государственной аккредитации образовательной </a:t>
            </a:r>
            <a:r>
              <a:rPr lang="ru-RU" sz="1600" i="1" dirty="0" smtClean="0">
                <a:solidFill>
                  <a:srgbClr val="FF0000"/>
                </a:solidFill>
              </a:rPr>
              <a:t>деятельности размещена на сайте </a:t>
            </a:r>
            <a:r>
              <a:rPr lang="ru-RU" sz="1600" i="1" dirty="0" err="1" smtClean="0">
                <a:solidFill>
                  <a:srgbClr val="FF0000"/>
                </a:solidFill>
              </a:rPr>
              <a:t>Росаккредагентства</a:t>
            </a:r>
            <a:r>
              <a:rPr lang="ru-RU" sz="1600" i="1" dirty="0" smtClean="0">
                <a:solidFill>
                  <a:srgbClr val="FF0000"/>
                </a:solidFill>
              </a:rPr>
              <a:t> </a:t>
            </a:r>
            <a:r>
              <a:rPr lang="en-US" sz="1600" i="1" dirty="0">
                <a:solidFill>
                  <a:srgbClr val="0070C0"/>
                </a:solidFill>
                <a:hlinkClick r:id="rId2"/>
              </a:rPr>
              <a:t>http://www.nica.ru/documents</a:t>
            </a:r>
            <a:r>
              <a:rPr lang="en-US" sz="1600" i="1" dirty="0" smtClean="0">
                <a:solidFill>
                  <a:srgbClr val="0070C0"/>
                </a:solidFill>
                <a:hlinkClick r:id="rId2"/>
              </a:rPr>
              <a:t>/</a:t>
            </a:r>
            <a:r>
              <a:rPr lang="ru-RU" sz="1600" i="1" dirty="0" smtClean="0">
                <a:solidFill>
                  <a:srgbClr val="0070C0"/>
                </a:solidFill>
              </a:rPr>
              <a:t>. </a:t>
            </a:r>
            <a:r>
              <a:rPr lang="ru-RU" sz="1600" dirty="0"/>
              <a:t>	</a:t>
            </a:r>
            <a:endParaRPr lang="ru-RU" sz="1600" dirty="0" smtClean="0"/>
          </a:p>
          <a:p>
            <a:pPr marL="0" indent="0">
              <a:buClrTx/>
              <a:buNone/>
            </a:pPr>
            <a:endParaRPr lang="ru-RU" sz="1600" dirty="0" smtClean="0"/>
          </a:p>
          <a:p>
            <a:pPr marL="365760" lvl="1" indent="0">
              <a:buClrTx/>
              <a:buNone/>
            </a:pPr>
            <a:endParaRPr lang="ru-RU" sz="16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33824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5023" y="404664"/>
            <a:ext cx="6965245" cy="1800200"/>
          </a:xfrm>
        </p:spPr>
        <p:txBody>
          <a:bodyPr>
            <a:normAutofit fontScale="90000"/>
          </a:bodyPr>
          <a:lstStyle/>
          <a:p>
            <a:r>
              <a:rPr lang="ru-RU" altLang="ru-RU" sz="1800" i="1" dirty="0" smtClean="0">
                <a:solidFill>
                  <a:srgbClr val="003D70"/>
                </a:solidFill>
              </a:rPr>
              <a:t/>
            </a:r>
            <a:br>
              <a:rPr lang="ru-RU" altLang="ru-RU" sz="1800" i="1" dirty="0" smtClean="0">
                <a:solidFill>
                  <a:srgbClr val="003D70"/>
                </a:solidFill>
              </a:rPr>
            </a:br>
            <a:r>
              <a:rPr lang="ru-RU" altLang="ru-RU" sz="2700" b="1" dirty="0" smtClean="0"/>
              <a:t>Образовательная программа</a:t>
            </a:r>
            <a:r>
              <a:rPr lang="ru-RU" altLang="ru-RU" sz="2700" b="1" dirty="0"/>
              <a:t>: </a:t>
            </a:r>
            <a:r>
              <a:rPr lang="ru-RU" altLang="ru-RU" sz="2700" b="1" dirty="0" smtClean="0"/>
              <a:t/>
            </a:r>
            <a:br>
              <a:rPr lang="ru-RU" altLang="ru-RU" sz="2700" b="1" dirty="0" smtClean="0"/>
            </a:br>
            <a:r>
              <a:rPr lang="ru-RU" altLang="ru-RU" sz="2700" b="1" dirty="0" smtClean="0"/>
              <a:t>направление подготовки, профиль, направленность, специализация???</a:t>
            </a:r>
            <a:br>
              <a:rPr lang="ru-RU" altLang="ru-RU" sz="2700" b="1" dirty="0" smtClean="0"/>
            </a:br>
            <a:r>
              <a:rPr lang="ru-RU" altLang="ru-RU" sz="2700" dirty="0" smtClean="0"/>
              <a:t> </a:t>
            </a:r>
            <a:r>
              <a:rPr lang="ru-RU" altLang="ru-RU" sz="2700" dirty="0"/>
              <a:t/>
            </a:r>
            <a:br>
              <a:rPr lang="ru-RU" altLang="ru-RU" sz="2700" dirty="0"/>
            </a:br>
            <a:endParaRPr lang="ru-RU" sz="27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2348879"/>
            <a:ext cx="7056784" cy="3374189"/>
          </a:xfrm>
        </p:spPr>
        <p:txBody>
          <a:bodyPr>
            <a:normAutofit/>
          </a:bodyPr>
          <a:lstStyle/>
          <a:p>
            <a:pPr>
              <a:spcBef>
                <a:spcPct val="0"/>
              </a:spcBef>
              <a:buNone/>
            </a:pPr>
            <a:endParaRPr lang="ru-RU" altLang="ru-RU" sz="1400" dirty="0"/>
          </a:p>
          <a:p>
            <a:pPr algn="just">
              <a:spcBef>
                <a:spcPct val="0"/>
              </a:spcBef>
              <a:buNone/>
            </a:pPr>
            <a:r>
              <a:rPr lang="ru-RU" altLang="ru-RU" sz="2000" dirty="0" smtClean="0"/>
              <a:t>	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altLang="ru-RU" sz="2000" dirty="0" smtClean="0"/>
              <a:t>В </a:t>
            </a:r>
            <a:r>
              <a:rPr lang="ru-RU" altLang="ru-RU" sz="2000" dirty="0"/>
              <a:t>заявлении о государственной аккредитации указывается </a:t>
            </a:r>
            <a:r>
              <a:rPr lang="ru-RU" altLang="ru-RU" sz="2000" dirty="0" smtClean="0">
                <a:solidFill>
                  <a:srgbClr val="FF0000"/>
                </a:solidFill>
              </a:rPr>
              <a:t>наименование образовательной программы </a:t>
            </a:r>
            <a:r>
              <a:rPr lang="ru-RU" altLang="ru-RU" sz="2000" dirty="0" smtClean="0"/>
              <a:t>И </a:t>
            </a:r>
            <a:r>
              <a:rPr lang="ru-RU" altLang="ru-RU" sz="2000" dirty="0" smtClean="0">
                <a:solidFill>
                  <a:srgbClr val="FF0000"/>
                </a:solidFill>
              </a:rPr>
              <a:t>направление подготовки</a:t>
            </a:r>
            <a:r>
              <a:rPr lang="ru-RU" altLang="ru-RU" sz="2000" dirty="0" smtClean="0"/>
              <a:t>.</a:t>
            </a:r>
          </a:p>
          <a:p>
            <a:pPr algn="just">
              <a:spcBef>
                <a:spcPct val="0"/>
              </a:spcBef>
              <a:buNone/>
            </a:pPr>
            <a:endParaRPr lang="ru-RU" altLang="ru-RU" sz="2000" dirty="0"/>
          </a:p>
          <a:p>
            <a:pPr marL="266700" indent="0" algn="just">
              <a:buNone/>
            </a:pPr>
            <a:r>
              <a:rPr lang="ru-RU" sz="2000" dirty="0" smtClean="0"/>
              <a:t>Сведения </a:t>
            </a:r>
            <a:r>
              <a:rPr lang="ru-RU" sz="2000" dirty="0"/>
              <a:t>заполняются по </a:t>
            </a:r>
            <a:r>
              <a:rPr lang="ru-RU" sz="2000" dirty="0">
                <a:solidFill>
                  <a:srgbClr val="FF0000"/>
                </a:solidFill>
              </a:rPr>
              <a:t>каждой</a:t>
            </a:r>
            <a:r>
              <a:rPr lang="ru-RU" sz="2000" dirty="0"/>
              <a:t> основной профессиональной образовательной </a:t>
            </a:r>
            <a:r>
              <a:rPr lang="ru-RU" sz="2000" dirty="0" smtClean="0"/>
              <a:t>программе (профилю, специализации</a:t>
            </a:r>
            <a:r>
              <a:rPr lang="ru-RU" sz="2000" dirty="0"/>
              <a:t>, направленности) с учетом формы обучения (очная, очно-заочная, заочная), по каждому году набора. </a:t>
            </a:r>
          </a:p>
          <a:p>
            <a:pPr>
              <a:spcBef>
                <a:spcPct val="0"/>
              </a:spcBef>
              <a:buNone/>
            </a:pPr>
            <a:endParaRPr lang="ru-RU" sz="2000" i="1" dirty="0"/>
          </a:p>
          <a:p>
            <a:pPr>
              <a:spcBef>
                <a:spcPct val="0"/>
              </a:spcBef>
              <a:buNone/>
            </a:pPr>
            <a:endParaRPr lang="ru-RU" altLang="ru-RU" sz="2000" dirty="0"/>
          </a:p>
          <a:p>
            <a:pPr>
              <a:spcBef>
                <a:spcPct val="0"/>
              </a:spcBef>
              <a:buNone/>
            </a:pPr>
            <a:endParaRPr lang="ru-RU" altLang="ru-RU" sz="1400" dirty="0"/>
          </a:p>
        </p:txBody>
      </p:sp>
    </p:spTree>
    <p:extLst>
      <p:ext uri="{BB962C8B-B14F-4D97-AF65-F5344CB8AC3E}">
        <p14:creationId xmlns:p14="http://schemas.microsoft.com/office/powerpoint/2010/main" val="3048213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095023" y="332657"/>
            <a:ext cx="6965245" cy="864096"/>
          </a:xfrm>
        </p:spPr>
        <p:txBody>
          <a:bodyPr>
            <a:normAutofit/>
          </a:bodyPr>
          <a:lstStyle/>
          <a:p>
            <a:r>
              <a:rPr lang="ru-RU" sz="3200" dirty="0" err="1"/>
              <a:t>Аккредитационная</a:t>
            </a:r>
            <a:r>
              <a:rPr lang="ru-RU" sz="3200" dirty="0"/>
              <a:t> экспертиза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1340769"/>
            <a:ext cx="7200800" cy="5256584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ru-RU" sz="6400" dirty="0"/>
          </a:p>
          <a:p>
            <a:pPr marL="0" indent="0" algn="just">
              <a:buNone/>
            </a:pPr>
            <a:r>
              <a:rPr lang="ru-RU" sz="9600" b="1" i="1" dirty="0" smtClean="0"/>
              <a:t>Целью </a:t>
            </a:r>
            <a:r>
              <a:rPr lang="ru-RU" sz="9600" b="1" i="1" dirty="0"/>
              <a:t>государственной аккредитации </a:t>
            </a:r>
            <a:r>
              <a:rPr lang="ru-RU" sz="9600" dirty="0"/>
              <a:t>образовательной деятельности является подтверждение </a:t>
            </a:r>
            <a:r>
              <a:rPr lang="ru-RU" sz="9600" u="sng" dirty="0"/>
              <a:t>соответствия федеральным государственным образовательным стандартам</a:t>
            </a:r>
            <a:r>
              <a:rPr lang="ru-RU" sz="9600" dirty="0"/>
              <a:t> образовательной деятельности по основным образовательным </a:t>
            </a:r>
            <a:r>
              <a:rPr lang="ru-RU" sz="9600" dirty="0" smtClean="0"/>
              <a:t>программам.</a:t>
            </a:r>
          </a:p>
          <a:p>
            <a:pPr marL="0" indent="0" algn="just">
              <a:buNone/>
            </a:pPr>
            <a:endParaRPr lang="ru-RU" sz="9600" dirty="0"/>
          </a:p>
          <a:p>
            <a:pPr marL="0" indent="0" algn="just">
              <a:buNone/>
            </a:pPr>
            <a:r>
              <a:rPr lang="ru-RU" sz="9600" b="1" i="1" dirty="0" smtClean="0"/>
              <a:t>Предметом </a:t>
            </a:r>
            <a:r>
              <a:rPr lang="ru-RU" sz="9600" b="1" i="1" dirty="0" err="1"/>
              <a:t>аккредитационной</a:t>
            </a:r>
            <a:r>
              <a:rPr lang="ru-RU" sz="9600" b="1" i="1" dirty="0"/>
              <a:t> экспертизы </a:t>
            </a:r>
            <a:r>
              <a:rPr lang="ru-RU" sz="9600" dirty="0"/>
              <a:t>является определение </a:t>
            </a:r>
            <a:r>
              <a:rPr lang="ru-RU" sz="9600" u="sng" dirty="0"/>
              <a:t>соответствия содержания и качества</a:t>
            </a:r>
            <a:r>
              <a:rPr lang="ru-RU" sz="9600" dirty="0"/>
              <a:t> подготовки обучающихся в </a:t>
            </a:r>
            <a:r>
              <a:rPr lang="ru-RU" sz="9600" dirty="0" smtClean="0"/>
              <a:t>организации. </a:t>
            </a:r>
          </a:p>
          <a:p>
            <a:pPr marL="0" indent="0" algn="just">
              <a:buNone/>
            </a:pPr>
            <a:r>
              <a:rPr lang="ru-RU" sz="9600" dirty="0" smtClean="0"/>
              <a:t>При </a:t>
            </a:r>
            <a:r>
              <a:rPr lang="ru-RU" sz="9600" dirty="0"/>
              <a:t>проведении </a:t>
            </a:r>
            <a:r>
              <a:rPr lang="ru-RU" sz="9600" dirty="0" err="1"/>
              <a:t>аккредитационной</a:t>
            </a:r>
            <a:r>
              <a:rPr lang="ru-RU" sz="9600" dirty="0"/>
              <a:t> экспертизы образовательной деятельности по образовательным программам, которые обеспечивают реализацию </a:t>
            </a:r>
            <a:r>
              <a:rPr lang="ru-RU" sz="9600" dirty="0" smtClean="0"/>
              <a:t>самостоятельно устанавливаемых образовательных </a:t>
            </a:r>
            <a:r>
              <a:rPr lang="ru-RU" sz="9600" dirty="0"/>
              <a:t>стандартов, </a:t>
            </a:r>
            <a:r>
              <a:rPr lang="ru-RU" sz="9600" u="sng" dirty="0" err="1"/>
              <a:t>аккредитационная</a:t>
            </a:r>
            <a:r>
              <a:rPr lang="ru-RU" sz="9600" u="sng" dirty="0"/>
              <a:t> экспертиза в части содержания подготовки обучающихся не проводится</a:t>
            </a:r>
            <a:r>
              <a:rPr lang="ru-RU" sz="9600" dirty="0"/>
              <a:t>.</a:t>
            </a:r>
          </a:p>
          <a:p>
            <a:pPr marL="0" indent="0" algn="just">
              <a:buNone/>
            </a:pPr>
            <a:endParaRPr lang="ru-RU" sz="9600" dirty="0"/>
          </a:p>
          <a:p>
            <a:endParaRPr lang="ru-RU" sz="9600" dirty="0"/>
          </a:p>
        </p:txBody>
      </p:sp>
    </p:spTree>
    <p:extLst>
      <p:ext uri="{BB962C8B-B14F-4D97-AF65-F5344CB8AC3E}">
        <p14:creationId xmlns:p14="http://schemas.microsoft.com/office/powerpoint/2010/main" val="139673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err="1"/>
              <a:t>Аккредитационная</a:t>
            </a:r>
            <a:r>
              <a:rPr lang="ru-RU" sz="3600" dirty="0"/>
              <a:t> экспертиза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2119257"/>
            <a:ext cx="7056784" cy="360381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dirty="0" smtClean="0">
                <a:solidFill>
                  <a:srgbClr val="FF0000"/>
                </a:solidFill>
              </a:rPr>
              <a:t>Не проводится </a:t>
            </a:r>
          </a:p>
          <a:p>
            <a:pPr marL="0" indent="0" algn="just">
              <a:buNone/>
            </a:pPr>
            <a:r>
              <a:rPr lang="ru-RU" sz="2000" dirty="0" smtClean="0"/>
              <a:t>в </a:t>
            </a:r>
            <a:r>
              <a:rPr lang="ru-RU" sz="2000" dirty="0"/>
              <a:t>части требований </a:t>
            </a:r>
            <a:r>
              <a:rPr lang="ru-RU" sz="2000" u="sng" dirty="0"/>
              <a:t>к структуре </a:t>
            </a:r>
            <a:r>
              <a:rPr lang="ru-RU" sz="2000" dirty="0" smtClean="0"/>
              <a:t>СУОС и </a:t>
            </a:r>
            <a:r>
              <a:rPr lang="ru-RU" sz="2000" u="sng" dirty="0"/>
              <a:t>содержанию</a:t>
            </a:r>
            <a:r>
              <a:rPr lang="ru-RU" sz="2000" dirty="0"/>
              <a:t> ООП (учебный план, рабочие программы учебных курсов, предметов, дисциплин (модулей), </a:t>
            </a:r>
            <a:r>
              <a:rPr lang="ru-RU" sz="2000" dirty="0" smtClean="0"/>
              <a:t>программы </a:t>
            </a:r>
            <a:r>
              <a:rPr lang="ru-RU" sz="2000" dirty="0"/>
              <a:t>учебной и производственной практик, научно-исследовательской работы, календарный учебный </a:t>
            </a:r>
            <a:r>
              <a:rPr lang="ru-RU" sz="2000" dirty="0" smtClean="0"/>
              <a:t>график, </a:t>
            </a:r>
            <a:r>
              <a:rPr lang="ru-RU" sz="2000" dirty="0"/>
              <a:t>методические </a:t>
            </a:r>
            <a:r>
              <a:rPr lang="ru-RU" sz="2000" dirty="0" smtClean="0"/>
              <a:t>и другие материалы)</a:t>
            </a:r>
          </a:p>
          <a:p>
            <a:pPr marL="0" indent="0" algn="ctr">
              <a:buNone/>
            </a:pPr>
            <a:r>
              <a:rPr lang="ru-RU" sz="2000" dirty="0" smtClean="0">
                <a:solidFill>
                  <a:srgbClr val="FF0000"/>
                </a:solidFill>
              </a:rPr>
              <a:t>Проверяется наличие и соответствие локальным актам</a:t>
            </a:r>
            <a:endParaRPr lang="ru-RU" sz="20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57594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err="1"/>
              <a:t>Аккредитационная</a:t>
            </a:r>
            <a:r>
              <a:rPr lang="ru-RU" sz="3600" dirty="0"/>
              <a:t> экспертиза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2119257"/>
            <a:ext cx="6984776" cy="360381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b="1" dirty="0" smtClean="0">
                <a:solidFill>
                  <a:srgbClr val="FF0000"/>
                </a:solidFill>
              </a:rPr>
              <a:t>Проводится </a:t>
            </a:r>
          </a:p>
          <a:p>
            <a:pPr marL="0" indent="0" algn="just">
              <a:buNone/>
            </a:pPr>
            <a:r>
              <a:rPr lang="ru-RU" dirty="0"/>
              <a:t>в части требований к условиям реализации основной образовательной программы высшего образования (общесистемным</a:t>
            </a:r>
            <a:r>
              <a:rPr lang="ru-RU" dirty="0" smtClean="0"/>
              <a:t>, </a:t>
            </a:r>
            <a:r>
              <a:rPr lang="ru-RU" dirty="0"/>
              <a:t>материально-техническим, финансовым, </a:t>
            </a:r>
            <a:r>
              <a:rPr lang="ru-RU" dirty="0" smtClean="0"/>
              <a:t>кадровым и др.) </a:t>
            </a:r>
            <a:endParaRPr lang="ru-RU" dirty="0"/>
          </a:p>
          <a:p>
            <a:pPr marL="0" indent="0" algn="ctr">
              <a:buNone/>
            </a:pPr>
            <a:r>
              <a:rPr lang="ru-RU" sz="2000" dirty="0" smtClean="0">
                <a:solidFill>
                  <a:srgbClr val="FF0000"/>
                </a:solidFill>
              </a:rPr>
              <a:t>Сопоставление требований образовательного стандарта организации с  требованиями ФГОС (НЕ НИЖЕ…)</a:t>
            </a:r>
            <a:endParaRPr lang="ru-RU" sz="2000" dirty="0">
              <a:solidFill>
                <a:srgbClr val="FF0000"/>
              </a:solidFill>
            </a:endParaRP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98087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НЕ НИЖЕ…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2119257"/>
            <a:ext cx="7128792" cy="3603812"/>
          </a:xfrm>
        </p:spPr>
        <p:txBody>
          <a:bodyPr>
            <a:normAutofit fontScale="92500" lnSpcReduction="10000"/>
          </a:bodyPr>
          <a:lstStyle/>
          <a:p>
            <a:pPr algn="just">
              <a:buClrTx/>
              <a:buFont typeface="Arial" panose="020B0604020202020204" pitchFamily="34" charset="0"/>
              <a:buChar char="•"/>
            </a:pPr>
            <a:r>
              <a:rPr lang="ru-RU" b="1" dirty="0"/>
              <a:t>Показатель </a:t>
            </a:r>
            <a:r>
              <a:rPr lang="ru-RU" b="1" dirty="0" smtClean="0"/>
              <a:t>СУОС </a:t>
            </a:r>
            <a:r>
              <a:rPr lang="ru-RU" b="1" dirty="0"/>
              <a:t>ВО обозначен в виде требования ФГОС ВО</a:t>
            </a:r>
            <a:r>
              <a:rPr lang="ru-RU" b="1" dirty="0" smtClean="0"/>
              <a:t>.</a:t>
            </a:r>
          </a:p>
          <a:p>
            <a:pPr marL="0" lvl="0" indent="0" algn="just">
              <a:buNone/>
            </a:pPr>
            <a:r>
              <a:rPr lang="ru-RU" dirty="0" smtClean="0">
                <a:solidFill>
                  <a:srgbClr val="FF0000"/>
                </a:solidFill>
              </a:rPr>
              <a:t> 1. Если </a:t>
            </a:r>
            <a:r>
              <a:rPr lang="ru-RU" dirty="0">
                <a:solidFill>
                  <a:srgbClr val="FF0000"/>
                </a:solidFill>
              </a:rPr>
              <a:t>фактические значения показателя качества ООП, заявленной к аккредитации, не ниже требований ФГОС ВО, то показатель выполняется и соответствует требованиям ФГОС ВО. </a:t>
            </a:r>
            <a:endParaRPr lang="ru-RU" dirty="0" smtClean="0">
              <a:solidFill>
                <a:srgbClr val="FF0000"/>
              </a:solidFill>
            </a:endParaRPr>
          </a:p>
          <a:p>
            <a:pPr marL="0" lvl="0" indent="0" algn="just">
              <a:buNone/>
            </a:pPr>
            <a:r>
              <a:rPr lang="ru-RU" dirty="0" smtClean="0">
                <a:solidFill>
                  <a:srgbClr val="FF0000"/>
                </a:solidFill>
              </a:rPr>
              <a:t>2. Если </a:t>
            </a:r>
            <a:r>
              <a:rPr lang="ru-RU" dirty="0">
                <a:solidFill>
                  <a:srgbClr val="FF0000"/>
                </a:solidFill>
              </a:rPr>
              <a:t>фактические значения показателя качества ООП, заявленной к аккредитации, ниже требований ФГОС ВО, то показатель не выполняется и не соответствует требованиям ФГОС ВО</a:t>
            </a:r>
            <a:r>
              <a:rPr lang="ru-RU" dirty="0" smtClean="0">
                <a:solidFill>
                  <a:srgbClr val="FF0000"/>
                </a:solidFill>
              </a:rPr>
              <a:t>.</a:t>
            </a:r>
          </a:p>
          <a:p>
            <a:pPr marL="0" lvl="0" indent="0" algn="just">
              <a:buNone/>
            </a:pPr>
            <a:endParaRPr lang="ru-RU" dirty="0">
              <a:solidFill>
                <a:srgbClr val="FF0000"/>
              </a:solidFill>
            </a:endParaRPr>
          </a:p>
          <a:p>
            <a:pPr algn="just">
              <a:buClrTx/>
              <a:buFont typeface="Arial" panose="020B0604020202020204" pitchFamily="34" charset="0"/>
              <a:buChar char="•"/>
            </a:pPr>
            <a:r>
              <a:rPr lang="ru-RU" b="1" dirty="0"/>
              <a:t>Показатель </a:t>
            </a:r>
            <a:r>
              <a:rPr lang="ru-RU" b="1" dirty="0" smtClean="0"/>
              <a:t>СУОС </a:t>
            </a:r>
            <a:r>
              <a:rPr lang="ru-RU" b="1" dirty="0"/>
              <a:t>ВО не обозначен в виде требования ФГОС </a:t>
            </a:r>
            <a:r>
              <a:rPr lang="ru-RU" b="1" dirty="0" smtClean="0"/>
              <a:t>ВО. </a:t>
            </a:r>
          </a:p>
          <a:p>
            <a:pPr marL="0" indent="0" algn="just">
              <a:buClrTx/>
              <a:buNone/>
            </a:pPr>
            <a:r>
              <a:rPr lang="ru-RU" dirty="0" smtClean="0"/>
              <a:t> </a:t>
            </a:r>
            <a:r>
              <a:rPr lang="ru-RU" dirty="0" smtClean="0">
                <a:solidFill>
                  <a:srgbClr val="FF0000"/>
                </a:solidFill>
              </a:rPr>
              <a:t>Показатель оценивается по фактическому значению, делается вывод о соответствии требованиям СУОС. </a:t>
            </a:r>
          </a:p>
        </p:txBody>
      </p:sp>
    </p:spTree>
    <p:extLst>
      <p:ext uri="{BB962C8B-B14F-4D97-AF65-F5344CB8AC3E}">
        <p14:creationId xmlns:p14="http://schemas.microsoft.com/office/powerpoint/2010/main" val="630655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/>
              <a:t>Выводы о соответствии/несоответствии показателей качества</a:t>
            </a:r>
            <a:endParaRPr lang="ru-RU" sz="28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72949268"/>
              </p:ext>
            </p:extLst>
          </p:nvPr>
        </p:nvGraphicFramePr>
        <p:xfrm>
          <a:off x="628650" y="1690689"/>
          <a:ext cx="7687765" cy="389855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6739"/>
                <a:gridCol w="1586658"/>
                <a:gridCol w="1407136"/>
                <a:gridCol w="1534078"/>
                <a:gridCol w="1364673"/>
                <a:gridCol w="1498481"/>
              </a:tblGrid>
              <a:tr h="38985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aseline="0" dirty="0">
                          <a:solidFill>
                            <a:schemeClr val="tx1"/>
                          </a:solidFill>
                          <a:effectLst/>
                        </a:rPr>
                        <a:t>№ п/п</a:t>
                      </a:r>
                      <a:endParaRPr lang="ru-RU" sz="140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959" marR="45959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aseline="0" dirty="0">
                          <a:solidFill>
                            <a:schemeClr val="tx1"/>
                          </a:solidFill>
                          <a:effectLst/>
                        </a:rPr>
                        <a:t>Наименование показателя качества в соответствии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aseline="0" dirty="0">
                          <a:solidFill>
                            <a:schemeClr val="tx1"/>
                          </a:solidFill>
                          <a:effectLst/>
                        </a:rPr>
                        <a:t>с ФГОС ВО</a:t>
                      </a:r>
                      <a:endParaRPr lang="ru-RU" sz="140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959" marR="45959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aseline="0" dirty="0">
                          <a:solidFill>
                            <a:schemeClr val="tx1"/>
                          </a:solidFill>
                          <a:effectLst/>
                        </a:rPr>
                        <a:t>Нормативное значение показателя качества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aseline="0" dirty="0">
                          <a:solidFill>
                            <a:schemeClr val="tx1"/>
                          </a:solidFill>
                          <a:effectLst/>
                        </a:rPr>
                        <a:t>в соответствии с ФГОС 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effectLst/>
                        </a:rPr>
                        <a:t>ВО</a:t>
                      </a:r>
                      <a:endParaRPr lang="ru-RU" sz="1400" baseline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45959" marR="45959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aseline="0" dirty="0">
                          <a:solidFill>
                            <a:schemeClr val="tx1"/>
                          </a:solidFill>
                          <a:effectLst/>
                        </a:rPr>
                        <a:t>Нормативное значение показателя качества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aseline="0" dirty="0">
                          <a:solidFill>
                            <a:schemeClr val="tx1"/>
                          </a:solidFill>
                          <a:effectLst/>
                        </a:rPr>
                        <a:t>в соответствии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aseline="0" dirty="0">
                          <a:solidFill>
                            <a:schemeClr val="tx1"/>
                          </a:solidFill>
                          <a:effectLst/>
                        </a:rPr>
                        <a:t>с СУОС 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effectLst/>
                        </a:rPr>
                        <a:t>ВО</a:t>
                      </a:r>
                      <a:endParaRPr lang="ru-RU" sz="1400" baseline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45959" marR="45959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aseline="0" dirty="0">
                          <a:solidFill>
                            <a:schemeClr val="tx1"/>
                          </a:solidFill>
                          <a:effectLst/>
                        </a:rPr>
                        <a:t>Фактическое значение показателя качества по 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effectLst/>
                        </a:rPr>
                        <a:t>реализуемой ООП</a:t>
                      </a:r>
                      <a:endParaRPr lang="ru-RU" sz="1400" baseline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45959" marR="45959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aseline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aseline="0" dirty="0">
                          <a:solidFill>
                            <a:schemeClr val="tx1"/>
                          </a:solidFill>
                          <a:effectLst/>
                        </a:rPr>
                        <a:t>Соответствует /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aseline="0" dirty="0">
                          <a:solidFill>
                            <a:schemeClr val="tx1"/>
                          </a:solidFill>
                          <a:effectLst/>
                        </a:rPr>
                        <a:t>не соответствует</a:t>
                      </a:r>
                      <a:endParaRPr lang="ru-RU" sz="140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959" marR="45959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3206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87624" y="1196753"/>
            <a:ext cx="6696744" cy="936103"/>
          </a:xfrm>
        </p:spPr>
        <p:txBody>
          <a:bodyPr>
            <a:normAutofit/>
          </a:bodyPr>
          <a:lstStyle/>
          <a:p>
            <a:r>
              <a:rPr lang="ru-RU" sz="3600" dirty="0" err="1" smtClean="0"/>
              <a:t>Аккредитационная</a:t>
            </a:r>
            <a:r>
              <a:rPr lang="ru-RU" sz="3600" dirty="0" smtClean="0"/>
              <a:t> экспертиза</a:t>
            </a: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59632" y="2492896"/>
            <a:ext cx="6696744" cy="2839734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Проводится</a:t>
            </a:r>
            <a:endParaRPr lang="ru-RU" b="1" dirty="0">
              <a:solidFill>
                <a:srgbClr val="FF0000"/>
              </a:solidFill>
            </a:endParaRPr>
          </a:p>
          <a:p>
            <a:pPr algn="just"/>
            <a:r>
              <a:rPr lang="ru-RU" dirty="0">
                <a:solidFill>
                  <a:schemeClr val="tx1"/>
                </a:solidFill>
              </a:rPr>
              <a:t>в части </a:t>
            </a:r>
            <a:r>
              <a:rPr lang="ru-RU" dirty="0" smtClean="0">
                <a:solidFill>
                  <a:schemeClr val="tx1"/>
                </a:solidFill>
              </a:rPr>
              <a:t>соответствия/несоответствия выполнения требований </a:t>
            </a:r>
            <a:r>
              <a:rPr lang="ru-RU" u="sng" dirty="0">
                <a:solidFill>
                  <a:schemeClr val="tx1"/>
                </a:solidFill>
              </a:rPr>
              <a:t>к качеству и результатам </a:t>
            </a:r>
            <a:r>
              <a:rPr lang="ru-RU" dirty="0">
                <a:solidFill>
                  <a:schemeClr val="tx1"/>
                </a:solidFill>
              </a:rPr>
              <a:t>освоения основной образовательной программы высшего </a:t>
            </a:r>
            <a:r>
              <a:rPr lang="ru-RU" dirty="0" smtClean="0">
                <a:solidFill>
                  <a:schemeClr val="tx1"/>
                </a:solidFill>
              </a:rPr>
              <a:t>образования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dirty="0">
                <a:solidFill>
                  <a:srgbClr val="FF0000"/>
                </a:solidFill>
              </a:rPr>
              <a:t>Соответствие </a:t>
            </a:r>
            <a:r>
              <a:rPr lang="ru-RU" u="sng" dirty="0">
                <a:solidFill>
                  <a:srgbClr val="FF0000"/>
                </a:solidFill>
              </a:rPr>
              <a:t>образовательному стандарту </a:t>
            </a:r>
            <a:r>
              <a:rPr lang="ru-RU" dirty="0">
                <a:solidFill>
                  <a:srgbClr val="FF0000"/>
                </a:solidFill>
              </a:rPr>
              <a:t>организации, </a:t>
            </a:r>
            <a:r>
              <a:rPr lang="ru-RU" u="sng" dirty="0">
                <a:solidFill>
                  <a:srgbClr val="FF0000"/>
                </a:solidFill>
              </a:rPr>
              <a:t>устанавливаемому самостоятельно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34916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256</TotalTime>
  <Words>692</Words>
  <Application>Microsoft Office PowerPoint</Application>
  <PresentationFormat>Экран (4:3)</PresentationFormat>
  <Paragraphs>89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Особенности государственной аккредитации образовательных программ, реализуемых по самостоятельно устанавливаемым образовательным стандартам</vt:lpstr>
      <vt:lpstr>Аккредитация ОПОП, реализуемых по образовательным стандартам,  утвержденным образовательной организацией самостоятельно  регламентируется: </vt:lpstr>
      <vt:lpstr> Образовательная программа:  направление подготовки, профиль, направленность, специализация???   </vt:lpstr>
      <vt:lpstr>Аккредитационная экспертиза</vt:lpstr>
      <vt:lpstr>Аккредитационная экспертиза</vt:lpstr>
      <vt:lpstr>Аккредитационная экспертиза</vt:lpstr>
      <vt:lpstr>НЕ НИЖЕ…</vt:lpstr>
      <vt:lpstr>Выводы о соответствии/несоответствии показателей качества</vt:lpstr>
      <vt:lpstr>Аккредитационная экспертиза</vt:lpstr>
      <vt:lpstr> Оценка сформированности компетенций  обучающихся  </vt:lpstr>
      <vt:lpstr>Оценка качества ФОС</vt:lpstr>
      <vt:lpstr>Особенности аккредитации аспирантуры:  «Студенческий подход» к  проверке программ аспирантуры </vt:lpstr>
      <vt:lpstr>  Отсутствие единого подхода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Tsu209-</cp:lastModifiedBy>
  <cp:revision>29</cp:revision>
  <dcterms:created xsi:type="dcterms:W3CDTF">2015-09-08T14:12:22Z</dcterms:created>
  <dcterms:modified xsi:type="dcterms:W3CDTF">2015-09-11T03:52:23Z</dcterms:modified>
</cp:coreProperties>
</file>