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04" r:id="rId2"/>
    <p:sldId id="332" r:id="rId3"/>
    <p:sldId id="351" r:id="rId4"/>
    <p:sldId id="354" r:id="rId5"/>
    <p:sldId id="350" r:id="rId6"/>
    <p:sldId id="353" r:id="rId7"/>
    <p:sldId id="355" r:id="rId8"/>
    <p:sldId id="356" r:id="rId9"/>
    <p:sldId id="352" r:id="rId10"/>
    <p:sldId id="358" r:id="rId11"/>
    <p:sldId id="357" r:id="rId12"/>
    <p:sldId id="331" r:id="rId13"/>
    <p:sldId id="328" r:id="rId14"/>
  </p:sldIdLst>
  <p:sldSz cx="9144000" cy="6858000" type="screen4x3"/>
  <p:notesSz cx="6797675" cy="9926638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27A"/>
    <a:srgbClr val="96B4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 showGuides="1">
      <p:cViewPr>
        <p:scale>
          <a:sx n="107" d="100"/>
          <a:sy n="107" d="100"/>
        </p:scale>
        <p:origin x="-1734" y="-156"/>
      </p:cViewPr>
      <p:guideLst>
        <p:guide orient="horz" pos="2160"/>
        <p:guide orient="horz" pos="572"/>
        <p:guide orient="horz" pos="941"/>
        <p:guide orient="horz" pos="1221"/>
        <p:guide pos="2880"/>
        <p:guide pos="344"/>
        <p:guide pos="5759"/>
        <p:guide pos="5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BE1D65AA-1922-4083-84BB-5900E050BB9A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BFA32011-18CB-4B01-8513-7AF1B747B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087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82D903EC-AE23-4C87-8FE2-4A906BCCD71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5CE8B7A5-731C-4663-A3E5-CA649F89E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303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02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12944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343286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1217-9A53-482F-9CE3-22EB70A6C038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48A1-6FA8-4591-B2DA-6427B7C26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0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40593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736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71184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336381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24785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293450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6491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24328" y="6525344"/>
            <a:ext cx="101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72D63F-CBDA-4419-890D-6A7DF3071A19}" type="slidenum">
              <a:rPr lang="ru-RU" sz="900" i="0" smtClean="0"/>
              <a:pPr algn="r"/>
              <a:t>‹#›</a:t>
            </a:fld>
            <a:endParaRPr lang="ru-RU" sz="900" i="0" dirty="0"/>
          </a:p>
        </p:txBody>
      </p:sp>
    </p:spTree>
    <p:extLst>
      <p:ext uri="{BB962C8B-B14F-4D97-AF65-F5344CB8AC3E}">
        <p14:creationId xmlns:p14="http://schemas.microsoft.com/office/powerpoint/2010/main" xmlns="" val="34249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524625"/>
            <a:ext cx="79248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42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0" y="5734050"/>
            <a:ext cx="468313" cy="649288"/>
          </a:xfrm>
          <a:prstGeom prst="ellipse">
            <a:avLst/>
          </a:prstGeom>
          <a:solidFill>
            <a:srgbClr val="96B4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13" name="Picture 17" descr="Untitled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8738"/>
            <a:ext cx="792162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468313" cy="6092825"/>
          </a:xfrm>
          <a:prstGeom prst="rect">
            <a:avLst/>
          </a:prstGeom>
          <a:solidFill>
            <a:srgbClr val="96B4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496456" y="951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Исследовательский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Томский Государственный Университет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1268760"/>
            <a:ext cx="8189156" cy="147002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 smtClean="0">
                <a:solidFill>
                  <a:srgbClr val="00427A"/>
                </a:solidFill>
              </a:rPr>
              <a:t>О подготовке «Дорожной карты» программы повышения конкурентоспособности </a:t>
            </a:r>
            <a:br>
              <a:rPr lang="ru-RU" altLang="ru-RU" sz="2400" b="1" dirty="0" smtClean="0">
                <a:solidFill>
                  <a:srgbClr val="00427A"/>
                </a:solidFill>
              </a:rPr>
            </a:br>
            <a:r>
              <a:rPr lang="ru-RU" altLang="ru-RU" sz="2400" b="1" dirty="0" smtClean="0">
                <a:solidFill>
                  <a:srgbClr val="00427A"/>
                </a:solidFill>
              </a:rPr>
              <a:t>Томского государственного </a:t>
            </a:r>
            <a:r>
              <a:rPr lang="ru-RU" altLang="ru-RU" sz="2400" b="1" dirty="0">
                <a:solidFill>
                  <a:srgbClr val="00427A"/>
                </a:solidFill>
              </a:rPr>
              <a:t>у</a:t>
            </a:r>
            <a:r>
              <a:rPr lang="ru-RU" altLang="ru-RU" sz="2400" b="1" dirty="0" smtClean="0">
                <a:solidFill>
                  <a:srgbClr val="00427A"/>
                </a:solidFill>
              </a:rPr>
              <a:t>ниверситета</a:t>
            </a: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>
                <a:solidFill>
                  <a:srgbClr val="00427A"/>
                </a:solidFill>
              </a:rPr>
              <a:t/>
            </a:r>
            <a:br>
              <a:rPr lang="en-US" altLang="ru-RU" sz="2800" b="1" dirty="0">
                <a:solidFill>
                  <a:srgbClr val="00427A"/>
                </a:solidFill>
              </a:rPr>
            </a:b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>
                <a:solidFill>
                  <a:srgbClr val="00427A"/>
                </a:solidFill>
              </a:rPr>
              <a:t/>
            </a:r>
            <a:br>
              <a:rPr lang="en-US" altLang="ru-RU" sz="2800" b="1" dirty="0">
                <a:solidFill>
                  <a:srgbClr val="00427A"/>
                </a:solidFill>
              </a:rPr>
            </a:br>
            <a:r>
              <a:rPr lang="en-US" altLang="ru-RU" sz="2800" b="1" dirty="0" smtClean="0">
                <a:solidFill>
                  <a:srgbClr val="00427A"/>
                </a:solidFill>
              </a:rPr>
              <a:t/>
            </a:r>
            <a:br>
              <a:rPr lang="en-US" altLang="ru-RU" sz="2800" b="1" dirty="0" smtClean="0">
                <a:solidFill>
                  <a:srgbClr val="00427A"/>
                </a:solidFill>
              </a:rPr>
            </a:br>
            <a:r>
              <a:rPr lang="en-US" altLang="ru-RU" sz="2800" b="1" dirty="0">
                <a:solidFill>
                  <a:srgbClr val="00427A"/>
                </a:solidFill>
              </a:rPr>
              <a:t/>
            </a:r>
            <a:br>
              <a:rPr lang="en-US" altLang="ru-RU" sz="2800" b="1" dirty="0">
                <a:solidFill>
                  <a:srgbClr val="00427A"/>
                </a:solidFill>
              </a:rPr>
            </a:br>
            <a:endParaRPr lang="ru-RU" altLang="ru-RU" sz="2800" dirty="0">
              <a:solidFill>
                <a:srgbClr val="00427A"/>
              </a:solidFill>
            </a:endParaRPr>
          </a:p>
        </p:txBody>
      </p:sp>
      <p:pic>
        <p:nvPicPr>
          <p:cNvPr id="137219" name="Picture 3" descr="C:\Users\ipolikarpo002\Desktop\Tomsk-state-uni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52439"/>
            <a:ext cx="4752528" cy="29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09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79780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выполнения Программы в  </a:t>
            </a:r>
            <a:endParaRPr lang="ru-RU" altLang="ru-RU" sz="2400" b="1" dirty="0" smtClean="0">
              <a:solidFill>
                <a:srgbClr val="0042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altLang="ru-RU" sz="24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</a:t>
            </a:r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гг.: Религия Качества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530066"/>
            <a:ext cx="813690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Ключевые задачи: уникальность, качество, признание(репутация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), </a:t>
            </a: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интернационализация, эффективность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Проектная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вовлеченность персонала и обучающихся;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Профессионализация управления;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Внешний контур управления, связь с рынком, заказы и инвестиции;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Дифференциация источников дохода;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Дифференциация академических позиций, определение профилей деятельности, эффективное распределение нагрузки и оптимизация деятельности;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err="1">
                <a:solidFill>
                  <a:srgbClr val="002060"/>
                </a:solidFill>
                <a:cs typeface="Arial" charset="0"/>
              </a:rPr>
              <a:t>Клиентоориентированность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 персонала сервисных служб;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Создание </a:t>
            </a:r>
            <a:r>
              <a:rPr lang="ru-RU" sz="1600" b="1" dirty="0" err="1">
                <a:solidFill>
                  <a:srgbClr val="002060"/>
                </a:solidFill>
                <a:cs typeface="Arial" charset="0"/>
              </a:rPr>
              <a:t>мультикультурной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 среды.</a:t>
            </a:r>
          </a:p>
          <a:p>
            <a:pPr lvl="0">
              <a:spcAft>
                <a:spcPts val="600"/>
              </a:spcAft>
            </a:pPr>
            <a:endParaRPr lang="en-US" sz="24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4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200" dirty="0" smtClean="0">
                <a:latin typeface="Calibri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5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Программы </a:t>
            </a:r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 конкурентоспособности </a:t>
            </a: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гг</a:t>
            </a: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endParaRPr lang="ru-RU" altLang="ru-RU" sz="2000" b="1" dirty="0" smtClean="0">
              <a:solidFill>
                <a:srgbClr val="004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203" y="1484784"/>
            <a:ext cx="8533333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ru-RU" altLang="ru-RU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latin typeface="Calibri" pitchFamily="34" charset="0"/>
              </a:rPr>
              <a:t>Ключевые инструменты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Конкурсное распределение ресурсов;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Эффективный контракт;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Обучение, мобильность, тренинги;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Обратная связь;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Проектная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деятельность;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Форсайт;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2060"/>
                </a:solidFill>
                <a:cs typeface="Arial" charset="0"/>
              </a:rPr>
              <a:t>Рекрутинг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Информационно-аналитические системы.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lvl="0">
              <a:spcAft>
                <a:spcPts val="600"/>
              </a:spcAft>
            </a:pPr>
            <a:endParaRPr lang="ru-RU" sz="20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6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857944" y="836712"/>
            <a:ext cx="861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«дорожная карта» Программы  включает в себя </a:t>
            </a: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ключевых </a:t>
            </a:r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областей развития</a:t>
            </a:r>
          </a:p>
        </p:txBody>
      </p:sp>
      <p:sp>
        <p:nvSpPr>
          <p:cNvPr id="3" name="Pentagon 2"/>
          <p:cNvSpPr/>
          <p:nvPr/>
        </p:nvSpPr>
        <p:spPr bwMode="ltGray">
          <a:xfrm>
            <a:off x="604837" y="2853754"/>
            <a:ext cx="2270125" cy="57524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Привлечение и развитие ключевого персонала</a:t>
            </a:r>
          </a:p>
        </p:txBody>
      </p:sp>
      <p:sp>
        <p:nvSpPr>
          <p:cNvPr id="4" name="Pentagon 3"/>
          <p:cNvSpPr/>
          <p:nvPr/>
        </p:nvSpPr>
        <p:spPr bwMode="ltGray">
          <a:xfrm>
            <a:off x="604837" y="2097088"/>
            <a:ext cx="2324101" cy="6838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Интеллектуальный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портфель образовательных </a:t>
            </a:r>
            <a:r>
              <a:rPr lang="ru-RU" sz="1100" dirty="0">
                <a:solidFill>
                  <a:schemeClr val="tx1"/>
                </a:solidFill>
                <a:cs typeface="Arial" charset="0"/>
              </a:rPr>
              <a:t>программ</a:t>
            </a:r>
          </a:p>
        </p:txBody>
      </p:sp>
      <p:sp>
        <p:nvSpPr>
          <p:cNvPr id="5" name="Pentagon 4"/>
          <p:cNvSpPr/>
          <p:nvPr/>
        </p:nvSpPr>
        <p:spPr bwMode="ltGray">
          <a:xfrm>
            <a:off x="604837" y="3485604"/>
            <a:ext cx="2252664" cy="59146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70000"/>
              </a:lnSpc>
            </a:pPr>
            <a:r>
              <a:rPr lang="ru-RU" sz="1100" dirty="0">
                <a:solidFill>
                  <a:schemeClr val="tx1"/>
                </a:solidFill>
                <a:cs typeface="Arial" charset="0"/>
              </a:rPr>
              <a:t>Привлечение талантливых студентов и выпускников ведущих вузов</a:t>
            </a:r>
          </a:p>
        </p:txBody>
      </p:sp>
      <p:sp>
        <p:nvSpPr>
          <p:cNvPr id="6" name="Pentagon 5"/>
          <p:cNvSpPr/>
          <p:nvPr/>
        </p:nvSpPr>
        <p:spPr bwMode="ltGray">
          <a:xfrm>
            <a:off x="604838" y="4148708"/>
            <a:ext cx="2252662" cy="50519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Исследования и разработки, </a:t>
            </a:r>
            <a:r>
              <a:rPr lang="en-US" sz="1100" dirty="0">
                <a:solidFill>
                  <a:schemeClr val="tx1"/>
                </a:solidFill>
                <a:cs typeface="Arial" charset="0"/>
              </a:rPr>
              <a:t>R&amp;D</a:t>
            </a:r>
            <a:endParaRPr lang="ru-RU" sz="11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Pentagon 6"/>
          <p:cNvSpPr/>
          <p:nvPr/>
        </p:nvSpPr>
        <p:spPr bwMode="ltGray">
          <a:xfrm>
            <a:off x="604838" y="4772596"/>
            <a:ext cx="2332037" cy="96066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Система управления изменениями в университете</a:t>
            </a:r>
          </a:p>
        </p:txBody>
      </p:sp>
      <p:sp>
        <p:nvSpPr>
          <p:cNvPr id="8" name="Pentagon 7"/>
          <p:cNvSpPr/>
          <p:nvPr/>
        </p:nvSpPr>
        <p:spPr bwMode="ltGray">
          <a:xfrm>
            <a:off x="604838" y="5816849"/>
            <a:ext cx="2324100" cy="5644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cs typeface="Arial" charset="0"/>
              </a:rPr>
              <a:t>Увеличение привлекательности  ТГУ и г. Томска</a:t>
            </a:r>
          </a:p>
        </p:txBody>
      </p:sp>
      <p:sp>
        <p:nvSpPr>
          <p:cNvPr id="10" name="Rounded Rectangle 9"/>
          <p:cNvSpPr/>
          <p:nvPr/>
        </p:nvSpPr>
        <p:spPr bwMode="ltGray">
          <a:xfrm>
            <a:off x="2981672" y="2097089"/>
            <a:ext cx="5982816" cy="6838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Новые совместные программы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Интернет-лицей и дистанционные школы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 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Непрерывное образование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Международные сертификаты</a:t>
            </a:r>
          </a:p>
        </p:txBody>
      </p:sp>
      <p:sp>
        <p:nvSpPr>
          <p:cNvPr id="11" name="Chevron 10"/>
          <p:cNvSpPr/>
          <p:nvPr/>
        </p:nvSpPr>
        <p:spPr bwMode="ltGray">
          <a:xfrm>
            <a:off x="2483768" y="2097088"/>
            <a:ext cx="453107" cy="683839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hevron 11"/>
          <p:cNvSpPr/>
          <p:nvPr/>
        </p:nvSpPr>
        <p:spPr bwMode="ltGray">
          <a:xfrm>
            <a:off x="2549525" y="2853755"/>
            <a:ext cx="387350" cy="575246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hevron 12"/>
          <p:cNvSpPr/>
          <p:nvPr/>
        </p:nvSpPr>
        <p:spPr bwMode="ltGray">
          <a:xfrm>
            <a:off x="2541588" y="3485604"/>
            <a:ext cx="387350" cy="591468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hevron 13"/>
          <p:cNvSpPr/>
          <p:nvPr/>
        </p:nvSpPr>
        <p:spPr bwMode="ltGray">
          <a:xfrm>
            <a:off x="2549525" y="4148708"/>
            <a:ext cx="387350" cy="504825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hevron 14"/>
          <p:cNvSpPr/>
          <p:nvPr/>
        </p:nvSpPr>
        <p:spPr bwMode="ltGray">
          <a:xfrm>
            <a:off x="2411760" y="4773146"/>
            <a:ext cx="569565" cy="960109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Chevron 15"/>
          <p:cNvSpPr/>
          <p:nvPr/>
        </p:nvSpPr>
        <p:spPr bwMode="ltGray">
          <a:xfrm>
            <a:off x="2549525" y="5816849"/>
            <a:ext cx="387350" cy="564480"/>
          </a:xfrm>
          <a:prstGeom prst="chevron">
            <a:avLst>
              <a:gd name="adj" fmla="val 71164"/>
            </a:avLst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2981672" y="2853754"/>
            <a:ext cx="5982816" cy="5520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Управление человеческими ресурсами,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HR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Центр академической мобильности сотрудников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Привлечение ведущих специалистов и молодых НПР</a:t>
            </a:r>
          </a:p>
        </p:txBody>
      </p:sp>
      <p:sp>
        <p:nvSpPr>
          <p:cNvPr id="19" name="Rounded Rectangle 18"/>
          <p:cNvSpPr/>
          <p:nvPr/>
        </p:nvSpPr>
        <p:spPr bwMode="ltGray">
          <a:xfrm>
            <a:off x="2981672" y="3509606"/>
            <a:ext cx="5982816" cy="5674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Развитие программ аспирантуры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Усиление студенческой мобильности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Привлечение зарубежных студентов 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Поддержка талантливых студентов и аспирантов</a:t>
            </a:r>
          </a:p>
        </p:txBody>
      </p:sp>
      <p:sp>
        <p:nvSpPr>
          <p:cNvPr id="20" name="Rounded Rectangle 19"/>
          <p:cNvSpPr/>
          <p:nvPr/>
        </p:nvSpPr>
        <p:spPr bwMode="ltGray">
          <a:xfrm>
            <a:off x="2981672" y="4149080"/>
            <a:ext cx="5982816" cy="5048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Открытие </a:t>
            </a:r>
            <a:r>
              <a:rPr lang="en-US" sz="11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Центров превосходств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      и ведущих лабораторий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Повышение  публикационной активности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Повышение  рейтинга ТГУ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2981672" y="4773147"/>
            <a:ext cx="5982816" cy="96010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Улучшение организационной структуры 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Офис стратегического управления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Управление изменениями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Матричная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система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управления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интегрированных информационных систем 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</a:rPr>
              <a:t>Внедрение МСФО</a:t>
            </a:r>
          </a:p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</a:rPr>
              <a:t>Совершенствование системы планирования и бюджетирования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 bwMode="ltGray">
          <a:xfrm>
            <a:off x="2981672" y="5816849"/>
            <a:ext cx="5982816" cy="5644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Увеличение привлекательности  ТГУ и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Томска как города-университета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Работа с выпускниками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Социально-экономическая валоризация знания</a:t>
            </a:r>
          </a:p>
        </p:txBody>
      </p:sp>
      <p:sp>
        <p:nvSpPr>
          <p:cNvPr id="24" name="Oval 23"/>
          <p:cNvSpPr/>
          <p:nvPr/>
        </p:nvSpPr>
        <p:spPr bwMode="ltGray">
          <a:xfrm>
            <a:off x="395536" y="2060848"/>
            <a:ext cx="273050" cy="252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5" name="Oval 24"/>
          <p:cNvSpPr/>
          <p:nvPr/>
        </p:nvSpPr>
        <p:spPr bwMode="ltGray">
          <a:xfrm>
            <a:off x="395536" y="2853754"/>
            <a:ext cx="273050" cy="2508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6" name="Oval 25"/>
          <p:cNvSpPr/>
          <p:nvPr/>
        </p:nvSpPr>
        <p:spPr bwMode="ltGray">
          <a:xfrm>
            <a:off x="395536" y="3450803"/>
            <a:ext cx="273050" cy="2508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27" name="Oval 26"/>
          <p:cNvSpPr/>
          <p:nvPr/>
        </p:nvSpPr>
        <p:spPr bwMode="ltGray">
          <a:xfrm>
            <a:off x="395536" y="4077072"/>
            <a:ext cx="273050" cy="252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28" name="Oval 27"/>
          <p:cNvSpPr/>
          <p:nvPr/>
        </p:nvSpPr>
        <p:spPr bwMode="ltGray">
          <a:xfrm>
            <a:off x="395536" y="4725144"/>
            <a:ext cx="273050" cy="2524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29" name="Oval 28"/>
          <p:cNvSpPr/>
          <p:nvPr/>
        </p:nvSpPr>
        <p:spPr bwMode="ltGray">
          <a:xfrm>
            <a:off x="395536" y="5816848"/>
            <a:ext cx="273050" cy="252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31" name="TextBox 80"/>
          <p:cNvSpPr txBox="1">
            <a:spLocks noChangeArrowheads="1"/>
          </p:cNvSpPr>
          <p:nvPr/>
        </p:nvSpPr>
        <p:spPr bwMode="auto">
          <a:xfrm>
            <a:off x="533400" y="1647825"/>
            <a:ext cx="25638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b="1" dirty="0">
                <a:solidFill>
                  <a:srgbClr val="00427A"/>
                </a:solidFill>
                <a:latin typeface="Tahoma" pitchFamily="34" charset="0"/>
                <a:cs typeface="Arial" charset="0"/>
              </a:rPr>
              <a:t>Стратегические инициативы</a:t>
            </a:r>
          </a:p>
        </p:txBody>
      </p:sp>
      <p:sp>
        <p:nvSpPr>
          <p:cNvPr id="32" name="TextBox 81"/>
          <p:cNvSpPr txBox="1">
            <a:spLocks noChangeArrowheads="1"/>
          </p:cNvSpPr>
          <p:nvPr/>
        </p:nvSpPr>
        <p:spPr bwMode="auto">
          <a:xfrm>
            <a:off x="4356100" y="1683729"/>
            <a:ext cx="2603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ru-RU" altLang="ru-RU" sz="1400" b="1" dirty="0">
                <a:solidFill>
                  <a:srgbClr val="00427A"/>
                </a:solidFill>
                <a:latin typeface="Tahoma" pitchFamily="34" charset="0"/>
                <a:cs typeface="Arial" charset="0"/>
              </a:rPr>
              <a:t>Ключевые задачи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981325" y="2060575"/>
            <a:ext cx="59832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3875" y="2060575"/>
            <a:ext cx="257333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0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284622" y="5754687"/>
            <a:ext cx="489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sz="28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3315" name="Picture 2" descr="F:\temp\Университет\DSCN895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1"/>
          <a:stretch>
            <a:fillRect/>
          </a:stretch>
        </p:blipFill>
        <p:spPr bwMode="auto">
          <a:xfrm>
            <a:off x="539750" y="1052513"/>
            <a:ext cx="37163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8650" y="15028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>
              <a:buSzPct val="100000"/>
            </a:pPr>
            <a:r>
              <a:rPr lang="ru-RU" altLang="ru-RU" b="1" i="1" dirty="0">
                <a:solidFill>
                  <a:schemeClr val="accent2"/>
                </a:solidFill>
                <a:cs typeface="Arial" pitchFamily="34" charset="0"/>
              </a:rPr>
              <a:t>47 место в международном рейтинге QS BRICS в 2014 </a:t>
            </a:r>
            <a:endParaRPr lang="ru-RU" dirty="0"/>
          </a:p>
          <a:p>
            <a:pPr marL="88900" lvl="0">
              <a:buSzPct val="100000"/>
            </a:pPr>
            <a:endParaRPr lang="ru-RU" altLang="ru-RU" b="1" i="1" dirty="0" smtClean="0">
              <a:solidFill>
                <a:schemeClr val="accent2"/>
              </a:solidFill>
              <a:cs typeface="Arial" pitchFamily="34" charset="0"/>
            </a:endParaRPr>
          </a:p>
          <a:p>
            <a:pPr marL="88900" lvl="0">
              <a:buSzPct val="100000"/>
            </a:pPr>
            <a:endParaRPr lang="ru-RU" altLang="ru-RU" b="1" i="1" dirty="0">
              <a:solidFill>
                <a:schemeClr val="accent2"/>
              </a:solidFill>
              <a:cs typeface="Arial" pitchFamily="34" charset="0"/>
            </a:endParaRPr>
          </a:p>
          <a:p>
            <a:pPr marL="88900" lvl="0">
              <a:buSzPct val="100000"/>
            </a:pPr>
            <a:r>
              <a:rPr lang="ru-RU" altLang="ru-RU" b="1" i="1" dirty="0" smtClean="0">
                <a:solidFill>
                  <a:schemeClr val="accent2"/>
                </a:solidFill>
                <a:cs typeface="Arial" pitchFamily="34" charset="0"/>
              </a:rPr>
              <a:t>6 место среди </a:t>
            </a:r>
            <a:r>
              <a:rPr lang="ru-RU" altLang="ru-RU" b="1" i="1" dirty="0">
                <a:solidFill>
                  <a:schemeClr val="accent2"/>
                </a:solidFill>
                <a:cs typeface="Arial" pitchFamily="34" charset="0"/>
              </a:rPr>
              <a:t>российских </a:t>
            </a:r>
            <a:r>
              <a:rPr lang="ru-RU" altLang="ru-RU" b="1" i="1" dirty="0" smtClean="0">
                <a:solidFill>
                  <a:schemeClr val="accent2"/>
                </a:solidFill>
                <a:cs typeface="Arial" pitchFamily="34" charset="0"/>
              </a:rPr>
              <a:t>вузов</a:t>
            </a:r>
          </a:p>
          <a:p>
            <a:pPr marL="88900" lvl="0">
              <a:buSzPct val="100000"/>
            </a:pPr>
            <a:endParaRPr lang="ru-RU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8072" y="3357453"/>
            <a:ext cx="460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cs typeface="Arial" pitchFamily="34" charset="0"/>
              </a:rPr>
              <a:t>491-500 </a:t>
            </a:r>
            <a:r>
              <a:rPr lang="ru-RU" b="1" i="1" dirty="0" smtClean="0">
                <a:solidFill>
                  <a:schemeClr val="accent2"/>
                </a:solidFill>
                <a:cs typeface="Arial" pitchFamily="34" charset="0"/>
              </a:rPr>
              <a:t>место в </a:t>
            </a:r>
            <a:r>
              <a:rPr lang="en-US" b="1" i="1" dirty="0" smtClean="0">
                <a:solidFill>
                  <a:schemeClr val="accent2"/>
                </a:solidFill>
                <a:cs typeface="Arial" pitchFamily="34" charset="0"/>
              </a:rPr>
              <a:t>QS </a:t>
            </a:r>
            <a:r>
              <a:rPr lang="en-US" b="1" i="1" dirty="0">
                <a:solidFill>
                  <a:schemeClr val="accent2"/>
                </a:solidFill>
                <a:cs typeface="Arial" pitchFamily="34" charset="0"/>
              </a:rPr>
              <a:t>World University Rankings (WUR) 2014/15</a:t>
            </a:r>
            <a:endParaRPr lang="ru-RU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7480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1646" name="think-cell Slide" r:id="rId3" imgW="360" imgH="36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908720"/>
            <a:ext cx="79208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</a:t>
            </a:r>
            <a:r>
              <a:rPr 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 Проекта 5-100 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квартал 2015 года</a:t>
            </a:r>
            <a:endParaRPr lang="ru-RU" sz="2000" b="1" dirty="0">
              <a:solidFill>
                <a:srgbClr val="0042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72816"/>
            <a:ext cx="820891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4 февраля </a:t>
            </a:r>
            <a:r>
              <a:rPr lang="ru-RU" dirty="0">
                <a:latin typeface="Calibri" pitchFamily="34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заседание Наблюдательного совета, обсуждение Дорожной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карты;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10 февраля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– представление Дорожной карты в Министерство науки и образования РФ;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12-13 февраля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– семинар вузов-участников 5-100 Проекта, представление лучших практик, экскурсии;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20-21 марта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– проведение заседания Международного совета.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0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87155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к «Дорожной карте» </a:t>
            </a:r>
          </a:p>
          <a:p>
            <a:pPr algn="just"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этапа Программы на </a:t>
            </a:r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гг</a:t>
            </a: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endParaRPr lang="ru-RU" altLang="ru-RU" sz="2000" b="1" dirty="0" smtClean="0">
              <a:solidFill>
                <a:srgbClr val="00427A"/>
              </a:solidFill>
            </a:endParaRPr>
          </a:p>
          <a:p>
            <a:endParaRPr lang="ru-RU" altLang="ru-RU" sz="2000" b="1" dirty="0" smtClean="0">
              <a:solidFill>
                <a:srgbClr val="004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096" y="1703412"/>
            <a:ext cx="867645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Обязательные изменения включают в себя: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cs typeface="Arial" charset="0"/>
              </a:rPr>
              <a:t>Пересчет Показателей результативности в соответствии с Методикой расчета показателей результативности;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cs typeface="Arial" charset="0"/>
              </a:rPr>
              <a:t>Внесение в Дорожную карту показателей Плана;</a:t>
            </a:r>
          </a:p>
          <a:p>
            <a:pPr marL="285750" indent="-285750">
              <a:spcAft>
                <a:spcPts val="18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cs typeface="Arial" charset="0"/>
              </a:rPr>
              <a:t>Формирование детального плана мероприятий на 2015–2016 годы.</a:t>
            </a:r>
          </a:p>
          <a:p>
            <a:pPr>
              <a:spcAft>
                <a:spcPts val="60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Неизменные </a:t>
            </a: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элементы Дорожной карты: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cs typeface="Arial" charset="0"/>
              </a:rPr>
              <a:t>Программа повышения конкурентоспособности;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cs typeface="Arial" charset="0"/>
              </a:rPr>
              <a:t>Стратегическая цель;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cs typeface="Arial" charset="0"/>
              </a:rPr>
              <a:t>5 направлений Стратегических инициатив.</a:t>
            </a:r>
          </a:p>
          <a:p>
            <a:pPr lvl="0">
              <a:spcAft>
                <a:spcPts val="600"/>
              </a:spcAft>
            </a:pPr>
            <a:endParaRPr lang="ru-RU" sz="20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 </a:t>
            </a:r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этапа Программы повышения конкурентоспособности в  2015-2016 гг</a:t>
            </a:r>
            <a:r>
              <a:rPr lang="ru-RU" altLang="ru-RU" sz="20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</a:p>
          <a:p>
            <a:endParaRPr lang="ru-RU" altLang="ru-RU" sz="2000" b="1" dirty="0" smtClean="0">
              <a:solidFill>
                <a:srgbClr val="004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088" y="1484784"/>
            <a:ext cx="8316416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Типы показателей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Целевые показатели (Показатели результативности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Плана мероприятий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10);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Показатели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Плана мероприятий(унифицированные, 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утвержденные Постановлением Правительства РФ от 29 октября 2012 г. №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2006-р, 13);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Показатели Плана  мероприятий(«Дорожной карты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»);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Быстрые победы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».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endParaRPr lang="ru-RU" sz="2400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ü"/>
            </a:pPr>
            <a:endParaRPr lang="ru-RU" sz="2400" dirty="0" smtClean="0">
              <a:latin typeface="Calibri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ru-RU" sz="2400" dirty="0">
              <a:latin typeface="Calibri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ru-RU" sz="2400" dirty="0" smtClean="0">
              <a:latin typeface="Calibri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ru-RU" sz="2400" dirty="0">
              <a:latin typeface="Calibri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3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87910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altLang="ru-RU" sz="24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совета</a:t>
            </a:r>
            <a:endParaRPr lang="ru-RU" altLang="ru-RU" sz="2400" b="1" dirty="0">
              <a:solidFill>
                <a:srgbClr val="0042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316806"/>
            <a:ext cx="8064896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Международное продвижение и позиционирование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Уникальность,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cs typeface="Arial" charset="0"/>
              </a:rPr>
              <a:t>б</a:t>
            </a:r>
            <a:r>
              <a:rPr lang="ru-RU" b="1" dirty="0" err="1" smtClean="0">
                <a:solidFill>
                  <a:srgbClr val="002060"/>
                </a:solidFill>
                <a:cs typeface="Arial" charset="0"/>
              </a:rPr>
              <a:t>рендинг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Интеграция с РАН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Программа взаимодействия,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овместные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исследования и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лаборатории,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совместные проекты с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медицинскими университетами и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школами.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Целевые модели университетов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Архитектура и дизайн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университета,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новые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школы, лаборатории, рабочие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места,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 цифры, графики и таблицы изменений количественных показателей по годам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).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18930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556792"/>
            <a:ext cx="813690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Управленческие практики и культура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Система управления,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распределение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полномочий и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ответственности,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новая 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культура в управлении и повседневной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деятельности.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Глобальное лидерство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Область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лидерства,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Лидерство в образовательных продуктах и технологиях, университетских инфраструктурах и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управлении.</a:t>
            </a:r>
          </a:p>
          <a:p>
            <a:pPr indent="457200" algn="just"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состав Дорожной карты должны войти конкретные мероприятия по выполнению рекомендаций и перехода к новым моделям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51111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Международного совета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83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9087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элементы целевой модели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411024"/>
            <a:ext cx="82681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К обязательным элементам целевой модели относятся:</a:t>
            </a:r>
            <a:endParaRPr lang="ru-RU" altLang="ru-RU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Миссия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вуза;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cs typeface="Arial" charset="0"/>
              </a:rPr>
              <a:t>Референтная</a:t>
            </a:r>
            <a:r>
              <a:rPr lang="ru-RU" b="1" dirty="0">
                <a:solidFill>
                  <a:srgbClr val="002060"/>
                </a:solidFill>
                <a:cs typeface="Arial" charset="0"/>
              </a:rPr>
              <a:t> группа из 3-5 ведущих мировых университетов, которые вуз выбрал для себя в качестве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модельных;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Маркетинговая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стратегия;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Информационная инфраструктура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вуза;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Кадровый потенциал вуза, включая высшее управленческое звено, ППС и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НПР;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Перспективные характеристики материально-технической базы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вуза;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Экономическая и финансовая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модель;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cs typeface="Arial" charset="0"/>
              </a:rPr>
              <a:t>Другое.</a:t>
            </a:r>
          </a:p>
          <a:p>
            <a:pPr lvl="0">
              <a:spcAft>
                <a:spcPts val="12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1200"/>
              </a:spcAft>
            </a:pPr>
            <a:endParaRPr lang="ru-RU" sz="2200" dirty="0" smtClean="0">
              <a:latin typeface="Calibri" pitchFamily="34" charset="0"/>
            </a:endParaRPr>
          </a:p>
          <a:p>
            <a:pPr lvl="0">
              <a:spcAft>
                <a:spcPts val="12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1200"/>
              </a:spcAft>
            </a:pPr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0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7584" y="90872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 Программы повышения конкурентоспособности на 2015-2016 гг.:</a:t>
            </a:r>
          </a:p>
          <a:p>
            <a:endParaRPr lang="ru-RU" altLang="ru-RU" sz="2000" b="1" dirty="0" smtClean="0">
              <a:solidFill>
                <a:srgbClr val="0042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203" y="1556792"/>
            <a:ext cx="8317309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Стратегические инициативы в обязательном порядке должны быть предложены по следующим направлениям: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Формирование портфеля программ и интеллектуальных продуктов вуза, обеспечивающих международную конкурентоспособность;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Привлечение и развитие ключевого персонала вуза, рост качества исследовательского и профессорско-преподавательского состава;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Привлечение талантливых студентов и аспирантов;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Механизмы обеспечения концентрации ресурсов на прорывных направлениях, отказ от неэффективных направлений деятельности;</a:t>
            </a:r>
          </a:p>
          <a:p>
            <a:pPr marL="285750" lvl="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Создание системы управления вузом (основные принципы, управленческие кадры и системы, организационная структура вуза), обеспечивающей достижение показателей и характеристик целевой модели.</a:t>
            </a:r>
          </a:p>
          <a:p>
            <a:pPr lvl="0"/>
            <a:endParaRPr lang="ru-RU" sz="1600" dirty="0">
              <a:latin typeface="Calibri" pitchFamily="34" charset="0"/>
            </a:endParaRPr>
          </a:p>
          <a:p>
            <a:pPr lvl="0"/>
            <a:r>
              <a:rPr lang="ru-RU" dirty="0" smtClean="0">
                <a:latin typeface="Calibri" pitchFamily="34" charset="0"/>
              </a:rPr>
              <a:t> </a:t>
            </a:r>
          </a:p>
          <a:p>
            <a:pPr lvl="0"/>
            <a:endParaRPr lang="ru-RU" dirty="0">
              <a:latin typeface="Calibri" pitchFamily="34" charset="0"/>
            </a:endParaRPr>
          </a:p>
          <a:p>
            <a:pPr lvl="0"/>
            <a:endParaRPr lang="ru-RU" dirty="0" smtClean="0">
              <a:latin typeface="Calibri" pitchFamily="34" charset="0"/>
            </a:endParaRPr>
          </a:p>
          <a:p>
            <a:pPr lvl="0"/>
            <a:endParaRPr lang="ru-RU" dirty="0">
              <a:latin typeface="Calibri" pitchFamily="34" charset="0"/>
            </a:endParaRPr>
          </a:p>
          <a:p>
            <a:pPr lvl="0"/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768" y="44624"/>
            <a:ext cx="8640960" cy="1440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Подлож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79780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 выполнения Программы в  </a:t>
            </a:r>
            <a:endParaRPr lang="ru-RU" altLang="ru-RU" sz="2400" b="1" dirty="0" smtClean="0">
              <a:solidFill>
                <a:srgbClr val="0042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altLang="ru-RU" sz="2400" b="1" dirty="0" smtClean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 </a:t>
            </a:r>
            <a:r>
              <a:rPr lang="ru-RU" altLang="ru-RU" sz="2400" b="1" dirty="0">
                <a:solidFill>
                  <a:srgbClr val="004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гг.: Религия Качества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530066"/>
            <a:ext cx="8136904" cy="835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Ключевые задачи: уникальность, качество, признание(репутация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), </a:t>
            </a: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</a:rPr>
              <a:t>интернационализация, эффективность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Качество и востребованность интеллектуальных продуктов;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Расширение программ магистратуры и аспирантуры;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Привлечение, концентрация и управление талантами;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002060"/>
                </a:solidFill>
                <a:cs typeface="Arial" charset="0"/>
              </a:rPr>
              <a:t>Междисциплинарность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Индивидуализация 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обучения;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Концентрация ресурсов – Центры превосходства;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Сетевой способ организации исследований;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Вовлечение персонала в процессы управления университетом, распределенное, открытое управление;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cs typeface="Arial" charset="0"/>
            </a:endParaRPr>
          </a:p>
          <a:p>
            <a:pPr marL="342900" lvl="0" indent="-342900">
              <a:spcAft>
                <a:spcPts val="600"/>
              </a:spcAft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4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200" dirty="0" smtClean="0">
                <a:latin typeface="Calibri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 smtClean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  <a:p>
            <a:pPr lvl="0">
              <a:spcAft>
                <a:spcPts val="600"/>
              </a:spcAft>
            </a:pPr>
            <a:endParaRPr lang="ru-R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9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strFormatTime&gt;%d.%m.%Y&lt;/m_strFormatTime&gt;&lt;/m_precDefaultDate&gt;&lt;m_precDefaultYear/&gt;&lt;m_precDefaultQuarter/&gt;&lt;m_precDefaultMonth/&gt;&lt;m_precDefaultWeek/&gt;&lt;m_precDefaultDay/&gt;&lt;m_mruColor&gt;&lt;m_vecMRU length=&quot;5&quot;&gt;&lt;elem m_fUsage=&quot;5.56817624409430770000E+000&quot;&gt;&lt;m_ppcolschidx val=&quot;0&quot;/&gt;&lt;m_rgb r=&quot;a3&quot; g=&quot;20&quot; b=&quot;20&quot;/&gt;&lt;m_nBrightness val=&quot;0&quot;/&gt;&lt;/elem&gt;&lt;elem m_fUsage=&quot;1.67705721000000010000E+000&quot;&gt;&lt;m_ppcolschidx val=&quot;0&quot;/&gt;&lt;m_rgb r=&quot;f8&quot; g=&quot;dd&quot; b=&quot;e1&quot;/&gt;&lt;m_nBrightness val=&quot;0&quot;/&gt;&lt;/elem&gt;&lt;elem m_fUsage=&quot;8.10000000000000050000E-001&quot;&gt;&lt;m_ppcolschidx val=&quot;0&quot;/&gt;&lt;m_rgb r=&quot;ff&quot; g=&quot;f0&quot; b=&quot;cc&quot;/&gt;&lt;m_nBrightness val=&quot;0&quot;/&gt;&lt;/elem&gt;&lt;elem m_fUsage=&quot;7.29000000000000090000E-001&quot;&gt;&lt;m_ppcolschidx val=&quot;0&quot;/&gt;&lt;m_rgb r=&quot;e5&quot; g=&quot;e5&quot; b=&quot;e5&quot;/&gt;&lt;m_nBrightness val=&quot;0&quot;/&gt;&lt;/elem&gt;&lt;elem m_fUsage=&quot;2.30995643722081700000E-001&quot;&gt;&lt;m_ppcolschidx val=&quot;0&quot;/&gt;&lt;m_rgb r=&quot;f9&quot; g=&quot;a2&quot; b=&quot;b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TSU">
  <a:themeElements>
    <a:clrScheme name="ТГУ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ТГУ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ГУ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ГУ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ГУ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TSU</Template>
  <TotalTime>16199</TotalTime>
  <Words>803</Words>
  <Application>Microsoft Office PowerPoint</Application>
  <PresentationFormat>Экран (4:3)</PresentationFormat>
  <Paragraphs>181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TSU</vt:lpstr>
      <vt:lpstr>think-cell Slide</vt:lpstr>
      <vt:lpstr>О подготовке «Дорожной карты» программы повышения конкурентоспособности  Томского государственного университета       </vt:lpstr>
      <vt:lpstr>Слайд 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Tomsk State University Competitiveness Improvement Programme</dc:title>
  <dc:creator>Elvina Nagumanova</dc:creator>
  <cp:lastModifiedBy>sna</cp:lastModifiedBy>
  <cp:revision>264</cp:revision>
  <cp:lastPrinted>2014-11-17T11:42:55Z</cp:lastPrinted>
  <dcterms:created xsi:type="dcterms:W3CDTF">2013-10-23T12:14:01Z</dcterms:created>
  <dcterms:modified xsi:type="dcterms:W3CDTF">2015-01-22T05:09:14Z</dcterms:modified>
</cp:coreProperties>
</file>