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7018-7195-4AAD-8949-F1FBC3022E0B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CB6F-5567-4651-BDD7-8C0804DED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32A-7EE4-4C93-99ED-E3F3848E0E14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095-3808-42B1-A715-7A654402B956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D605-A0C0-4977-A59C-1315E33705F1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2ABD-D871-47C2-9259-3D03BFAF8CC5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5F58-C268-4492-92CF-81C3CBEDC3AF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83B0-1183-4712-9F01-C5FFC52E8B38}" type="datetime1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049E-DAAA-4C00-9ADE-1834B5B9985A}" type="datetime1">
              <a:rPr lang="ru-RU" smtClean="0"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C744-60C4-406A-8FCD-E9E63148EE12}" type="datetime1">
              <a:rPr lang="ru-RU" smtClean="0"/>
              <a:t>23.06.2015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2451-AEC8-47A0-B0B0-7974E728938E}" type="datetime1">
              <a:rPr lang="ru-RU" smtClean="0"/>
              <a:t>23.06.2015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E824-A1CA-48AA-867B-5283B98DCC3D}" type="datetime1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2ACD-DA0C-4C66-8BB8-78E7A29E093B}" type="datetime1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5CEF0B-0586-4921-9533-60B628BC803B}" type="datetime1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54B3DF-63ED-4543-8843-4349E6733A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527822" cy="297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проектной деятельности учащихся по теме «Радиоволны в атмосфере»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4312568" cy="161721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Филенко И.А.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tx1"/>
                </a:solidFill>
              </a:rPr>
              <a:t>к.п.н</a:t>
            </a:r>
            <a:r>
              <a:rPr lang="ru-RU" dirty="0" smtClean="0">
                <a:solidFill>
                  <a:schemeClr val="tx1"/>
                </a:solidFill>
              </a:rPr>
              <a:t>. Михайличенко Ю.П.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Томск, 2015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2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874" y="759793"/>
            <a:ext cx="7107734" cy="10801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63500" y="-906463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39913"/>
            <a:ext cx="6699259" cy="423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10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6246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Метод проектов - это </a:t>
            </a:r>
            <a:r>
              <a:rPr lang="ru-RU" sz="2200" b="1" dirty="0">
                <a:solidFill>
                  <a:schemeClr val="tx1"/>
                </a:solidFill>
              </a:rPr>
              <a:t>система </a:t>
            </a:r>
            <a:r>
              <a:rPr lang="ru-RU" sz="2200" b="1" dirty="0" err="1">
                <a:solidFill>
                  <a:schemeClr val="tx1"/>
                </a:solidFill>
              </a:rPr>
              <a:t>учебно</a:t>
            </a:r>
            <a:r>
              <a:rPr lang="ru-RU" sz="2200" b="1" dirty="0">
                <a:solidFill>
                  <a:schemeClr val="tx1"/>
                </a:solidFill>
              </a:rPr>
              <a:t>–познавательных  приёмов,  которые позволяют решить ту или иную проблему в результате самостоятельных и коллективных действий учащихся и обязательных презентаций результатов их работы.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7560840" cy="2520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Проектная деятельность направлена на </a:t>
            </a:r>
            <a:r>
              <a:rPr lang="ru-RU" dirty="0">
                <a:solidFill>
                  <a:schemeClr val="tx1"/>
                </a:solidFill>
              </a:rPr>
              <a:t>выработку самостоятельных исследовательских умений, </a:t>
            </a:r>
            <a:r>
              <a:rPr lang="ru-RU" dirty="0" smtClean="0">
                <a:solidFill>
                  <a:schemeClr val="tx1"/>
                </a:solidFill>
              </a:rPr>
              <a:t>способствует </a:t>
            </a:r>
            <a:r>
              <a:rPr lang="ru-RU" dirty="0">
                <a:solidFill>
                  <a:schemeClr val="tx1"/>
                </a:solidFill>
              </a:rPr>
              <a:t>развитию творческих способностей и логического мышления, </a:t>
            </a:r>
            <a:r>
              <a:rPr lang="ru-RU" dirty="0" smtClean="0">
                <a:solidFill>
                  <a:schemeClr val="tx1"/>
                </a:solidFill>
              </a:rPr>
              <a:t>объединяет </a:t>
            </a:r>
            <a:r>
              <a:rPr lang="ru-RU" dirty="0">
                <a:solidFill>
                  <a:schemeClr val="tx1"/>
                </a:solidFill>
              </a:rPr>
              <a:t>знания, полученные в ходе учебного процесса и </a:t>
            </a:r>
            <a:r>
              <a:rPr lang="ru-RU" dirty="0" smtClean="0">
                <a:solidFill>
                  <a:schemeClr val="tx1"/>
                </a:solidFill>
              </a:rPr>
              <a:t>приобщает </a:t>
            </a:r>
            <a:r>
              <a:rPr lang="ru-RU" dirty="0">
                <a:solidFill>
                  <a:schemeClr val="tx1"/>
                </a:solidFill>
              </a:rPr>
              <a:t>к конкретным жизненно важным проблемам.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2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8048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25144"/>
            <a:ext cx="8424936" cy="165618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700" b="1" dirty="0">
                <a:solidFill>
                  <a:schemeClr val="tx1"/>
                </a:solidFill>
              </a:rPr>
              <a:t>Структура организации проектной деятельности учащихся</a:t>
            </a:r>
            <a:r>
              <a:rPr lang="ru-RU" sz="1700" b="1" dirty="0" smtClean="0">
                <a:solidFill>
                  <a:schemeClr val="tx1"/>
                </a:solidFill>
              </a:rPr>
              <a:t>.</a:t>
            </a:r>
            <a:br>
              <a:rPr lang="ru-RU" sz="1700" b="1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1.	</a:t>
            </a:r>
            <a:r>
              <a:rPr lang="ru-RU" sz="1600" dirty="0">
                <a:solidFill>
                  <a:schemeClr val="tx1"/>
                </a:solidFill>
              </a:rPr>
              <a:t>Мотивационный этап – предполагает формирование познавательной мотивации, связанной с предстоящим исследованием (проводится в </a:t>
            </a:r>
            <a:r>
              <a:rPr lang="ru-RU" sz="1600" dirty="0" smtClean="0">
                <a:solidFill>
                  <a:schemeClr val="tx1"/>
                </a:solidFill>
              </a:rPr>
              <a:t>аудиторное время).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2.	Ориентационный (информационный) этап – включает доведение до учащихся информации, связанной с тематикой исследования, структурой и этапами проектной деятельности учащихся. На данном этапе: акцентируется внимание учащихся на физические явления, законы, понятия, с которыми может быть связан исследовательский проект; дается характеристика этапов, связанных с работой над проектом; приводятся требования к оформлению и структуре проекта; сообщаются необходимые литературные и интернет-источники (проводится в аудиторное время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3.	Исследовательский этап включает самостоятельную (внеаудиторную) работу учащихся над проектом и консультации с преподавателем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4.	Контрольный этап включает самоконтроль качества завершенного проекта, который проводится самостоятельно учащимися и педагогом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5.	Этап презентации проекта представляется в виде доклада (защиты проекта), статьи, электронной презентации, практической модели явления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6.	Оценочный этап включает оценку качества, как целостного проекта, так и успешности его презентации.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3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8048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620272" cy="8440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2.Структура </a:t>
            </a:r>
            <a:r>
              <a:rPr lang="ru-RU" sz="2000" b="1" dirty="0">
                <a:solidFill>
                  <a:schemeClr val="tx1"/>
                </a:solidFill>
              </a:rPr>
              <a:t>проекта.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992888" cy="460851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1.</a:t>
            </a: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Описание </a:t>
            </a:r>
            <a:r>
              <a:rPr lang="ru-RU" dirty="0">
                <a:solidFill>
                  <a:schemeClr val="tx1"/>
                </a:solidFill>
              </a:rPr>
              <a:t>физического явления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2.	Характеристика </a:t>
            </a:r>
            <a:r>
              <a:rPr lang="ru-RU" dirty="0">
                <a:solidFill>
                  <a:schemeClr val="tx1"/>
                </a:solidFill>
              </a:rPr>
              <a:t>законов физики, которые проявляются в данном физическом явлении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3.	Схематическая </a:t>
            </a:r>
            <a:r>
              <a:rPr lang="ru-RU" dirty="0">
                <a:solidFill>
                  <a:schemeClr val="tx1"/>
                </a:solidFill>
              </a:rPr>
              <a:t>модель физического явления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4.	Возможные </a:t>
            </a:r>
            <a:r>
              <a:rPr lang="ru-RU" dirty="0">
                <a:solidFill>
                  <a:schemeClr val="tx1"/>
                </a:solidFill>
              </a:rPr>
              <a:t>методы исследования рассматриваемого физического явления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5.	Значение </a:t>
            </a:r>
            <a:r>
              <a:rPr lang="ru-RU" dirty="0">
                <a:solidFill>
                  <a:schemeClr val="tx1"/>
                </a:solidFill>
              </a:rPr>
              <a:t>данного физического явления для жизни и деятельности человека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6.	Разработка </a:t>
            </a:r>
            <a:r>
              <a:rPr lang="ru-RU" dirty="0">
                <a:solidFill>
                  <a:schemeClr val="tx1"/>
                </a:solidFill>
              </a:rPr>
              <a:t>практической модели данного явления (при наличии соответствующей лабораторной и материальной базы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7.	Оформление в виде доклада, статьи, электронной презентации.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4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013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6694512" cy="599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3.Критерии </a:t>
            </a:r>
            <a:r>
              <a:rPr lang="ru-RU" sz="2400" b="1" dirty="0">
                <a:solidFill>
                  <a:schemeClr val="tx1"/>
                </a:solidFill>
              </a:rPr>
              <a:t>оценки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920880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1.</a:t>
            </a: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Полнота и глубина освещения в проекте всех сторон рассматриваемого физического явления.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2.	Адекватность, качество и детальность схематической модели физического явления.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3.	Степень актуализации знаний, усвоенных в школьном курсе физики.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4.	Степень усвоения новых знаний (понятий, представлений, </a:t>
            </a:r>
            <a:r>
              <a:rPr lang="ru-RU" dirty="0" err="1">
                <a:solidFill>
                  <a:schemeClr val="tx1"/>
                </a:solidFill>
              </a:rPr>
              <a:t>межпонятийных</a:t>
            </a:r>
            <a:r>
              <a:rPr lang="ru-RU" dirty="0">
                <a:solidFill>
                  <a:schemeClr val="tx1"/>
                </a:solidFill>
              </a:rPr>
              <a:t> связей), полученных в процессе самостоятельной работы учащихся.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5.	Оригинальность и полнота разработки методов исследования физического явления.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6.	Полнота описания значения физического явления для жизни и деятельности человека.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7.	Адекватность и качество практической модели физического явления.</a:t>
            </a:r>
          </a:p>
          <a:p>
            <a:pPr algn="just">
              <a:lnSpc>
                <a:spcPct val="130000"/>
              </a:lnSpc>
            </a:pPr>
            <a:r>
              <a:rPr lang="ru-RU" dirty="0">
                <a:solidFill>
                  <a:schemeClr val="tx1"/>
                </a:solidFill>
              </a:rPr>
              <a:t>8.	Качество оформления и представления презентации, доклада, статьи</a:t>
            </a:r>
          </a:p>
          <a:p>
            <a:pPr>
              <a:lnSpc>
                <a:spcPct val="13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5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013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Пример тем модуля «Электричество и электромагнитные волны в природе».</a:t>
            </a: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352928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1. Электрическое </a:t>
            </a:r>
            <a:r>
              <a:rPr lang="ru-RU" dirty="0">
                <a:solidFill>
                  <a:schemeClr val="tx1"/>
                </a:solidFill>
              </a:rPr>
              <a:t>поле атмосферы. Грозовые разряды.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2.	Радиоволны в атмосфере Земли.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3.	Магнитное поле Земли.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4.	Состав и структура ионосферы, электромагнитные процессы, протекающие в ней.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5.	Естественные и искусственные возмущения в ионосфере.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6.	Солнечные вспышки и их влияние на Землю.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7.	Методы изучения атмосферы с помощью электромагнитных волн.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6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013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124328" cy="1224136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Пример проблемных вопросов для решения учащимся при подготовке информационно-исследовательского  теоретического проекта по теме  «Радиоволны в атмосфере Земли».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352928" cy="5040560"/>
          </a:xfrm>
        </p:spPr>
        <p:txBody>
          <a:bodyPr>
            <a:normAutofit fontScale="62500" lnSpcReduction="20000"/>
          </a:bodyPr>
          <a:lstStyle/>
          <a:p>
            <a:endParaRPr lang="ru-RU" sz="2300" dirty="0"/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solidFill>
                  <a:schemeClr val="tx1"/>
                </a:solidFill>
              </a:rPr>
              <a:t>1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  <a:r>
              <a:rPr lang="ru-RU" sz="2300" dirty="0"/>
              <a:t>	</a:t>
            </a:r>
            <a:r>
              <a:rPr lang="ru-RU" sz="2300" dirty="0">
                <a:solidFill>
                  <a:schemeClr val="tx1"/>
                </a:solidFill>
              </a:rPr>
              <a:t>Какие радиоволны применяются в науке, технике, коммуникациях и для каких целей.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2.	Каковы основные физические характеристики радиоволн.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3.	Охарактеризуйте основные механизмы распространения радиоволн в атмосфере Земли.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4.	Опишите эффекты рассеяния и поглощения радиоволн в атмосфере и факторы, их определяющие.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5.	Охарактеризуйте – как влияет поляризация радиоволн на особенности их распространения и приема.</a:t>
            </a:r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solidFill>
                  <a:schemeClr val="tx1"/>
                </a:solidFill>
              </a:rPr>
              <a:t>6.	Охарактеризуйте </a:t>
            </a:r>
            <a:r>
              <a:rPr lang="ru-RU" sz="2300" dirty="0">
                <a:solidFill>
                  <a:schemeClr val="tx1"/>
                </a:solidFill>
              </a:rPr>
              <a:t>– как влияет высота прохождения радиоволны над поверхностью Земли на характер ее распространения</a:t>
            </a:r>
            <a:r>
              <a:rPr lang="ru-RU" sz="2300" dirty="0" smtClean="0">
                <a:solidFill>
                  <a:schemeClr val="tx1"/>
                </a:solidFill>
              </a:rPr>
              <a:t>.</a:t>
            </a:r>
            <a:endParaRPr lang="ru-RU" sz="23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7.	Опишите – за счет чего возникают помехи при распространении радиоволн в атмосфере.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8.	Предложите способы повышения помехоустойчивости при распространении радиоволн.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9.	Охарактеризуйте основные технические элементы систем, обеспечивающих передачу и прием радиоволн.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solidFill>
                  <a:schemeClr val="tx1"/>
                </a:solidFill>
              </a:rPr>
              <a:t>10.	(*) Охарактеризуйте электромагнитное загрязнение окружающей среды, его последствия и возможности его преодоления.</a:t>
            </a:r>
          </a:p>
          <a:p>
            <a:pPr algn="just">
              <a:lnSpc>
                <a:spcPct val="120000"/>
              </a:lnSpc>
            </a:pPr>
            <a:endParaRPr lang="ru-RU" sz="2300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solidFill>
                  <a:schemeClr val="tx1"/>
                </a:solidFill>
              </a:rPr>
              <a:t>Вопрос</a:t>
            </a:r>
            <a:r>
              <a:rPr lang="ru-RU" sz="2300" dirty="0">
                <a:solidFill>
                  <a:schemeClr val="tx1"/>
                </a:solidFill>
              </a:rPr>
              <a:t>, помеченный знаком (*) предполагает возможность дальнейшей практической реализации в виде определенной модели.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7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013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332240" cy="7200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ВЫВОДЫ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32859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700" dirty="0">
                <a:solidFill>
                  <a:schemeClr val="tx1"/>
                </a:solidFill>
              </a:rPr>
              <a:t>1.</a:t>
            </a:r>
            <a:r>
              <a:rPr lang="ru-RU" dirty="0"/>
              <a:t>	</a:t>
            </a:r>
            <a:r>
              <a:rPr lang="ru-RU" sz="2900" dirty="0">
                <a:solidFill>
                  <a:schemeClr val="tx1"/>
                </a:solidFill>
              </a:rPr>
              <a:t>Самостоятельная работа учащихся при разработке информационно-исследовательского проекта призвана не только актуализировать знания, полученные в школьном курсе физики, но также усвоить новые понятия, представления, развить </a:t>
            </a:r>
            <a:r>
              <a:rPr lang="ru-RU" sz="2900" dirty="0" err="1">
                <a:solidFill>
                  <a:schemeClr val="tx1"/>
                </a:solidFill>
              </a:rPr>
              <a:t>межпонятийные</a:t>
            </a:r>
            <a:r>
              <a:rPr lang="ru-RU" sz="2900" dirty="0">
                <a:solidFill>
                  <a:schemeClr val="tx1"/>
                </a:solidFill>
              </a:rPr>
              <a:t> связи, что способствует углубленному формированию физической картины мира современного школьника. Данная форма учебной работы стимулирует развитие таких личностных качеств школьника, как познавательная активность, креативность, способность к самообучению, самоорганизации и самоконтролю в учебной деятельности, формирует новые умения по работе с научной информацией, по оформлению и презентации материалов научного исследования.</a:t>
            </a:r>
          </a:p>
          <a:p>
            <a:pPr algn="just">
              <a:lnSpc>
                <a:spcPct val="170000"/>
              </a:lnSpc>
            </a:pPr>
            <a:r>
              <a:rPr lang="ru-RU" sz="2900" dirty="0">
                <a:solidFill>
                  <a:schemeClr val="tx1"/>
                </a:solidFill>
              </a:rPr>
              <a:t>2.	Актуальность рассматриваемой темы проекта «Радиоволны в атмосфере Земли», включенной  в предложенные проектные модули, обусловлена необходимостью углубленного ознакомления школьников с физическими процессами, которые происходят в природной среде, а также имеют широкие практические приложения в современной науке, технике и народном хозяйстве.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8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013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5993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ВЫВОДЫ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064896" cy="54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2300" dirty="0">
                <a:solidFill>
                  <a:schemeClr val="tx1"/>
                </a:solidFill>
              </a:rPr>
              <a:t>3.	</a:t>
            </a:r>
            <a:r>
              <a:rPr lang="ru-RU" sz="2600" dirty="0">
                <a:solidFill>
                  <a:schemeClr val="tx1"/>
                </a:solidFill>
              </a:rPr>
              <a:t>В ходе разработки методики организация проектной деятельности  учащихся по теме  «Радиоволны в атмосфере Земли» была проведена адаптация понятий, использующихся при изучении раздела «Электромагнитные волны» базового курса физики для адекватного представления феноменов распространения радиоволн в атмосфере Земли.</a:t>
            </a:r>
          </a:p>
          <a:p>
            <a:pPr algn="just">
              <a:lnSpc>
                <a:spcPct val="160000"/>
              </a:lnSpc>
            </a:pPr>
            <a:r>
              <a:rPr lang="ru-RU" sz="2600" dirty="0">
                <a:solidFill>
                  <a:schemeClr val="tx1"/>
                </a:solidFill>
              </a:rPr>
              <a:t>4.	В ходе выполнения информационно-исследовательского  теоретического проекта по теме «Радиоволны в атмосфере Земли» у учащихся происходит поэтапное формирование понятий и закрепление </a:t>
            </a:r>
            <a:r>
              <a:rPr lang="ru-RU" sz="2600" dirty="0" err="1">
                <a:solidFill>
                  <a:schemeClr val="tx1"/>
                </a:solidFill>
              </a:rPr>
              <a:t>межпонятийных</a:t>
            </a:r>
            <a:r>
              <a:rPr lang="ru-RU" sz="2600" dirty="0">
                <a:solidFill>
                  <a:schemeClr val="tx1"/>
                </a:solidFill>
              </a:rPr>
              <a:t> связей, касающихся следующих вопросов: характеристика основных физических параметров радиоволн; характеристика основных механизмов распространения радиоволн в атмосфере Земли; характеристика эффектов рассеяния и поглощения радиоволн в атмосфере; характеристика основных технических элементов систем, обеспечивающих передачу и прием радиоволн; применение радиоволн в науке, технике, коммуникациях; характеристика электромагнитного загрязнения окружающей среды, его последствий и возможностей его преодоления.</a:t>
            </a:r>
          </a:p>
          <a:p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B3DF-63ED-4543-8843-4349E6733A60}" type="slidenum">
              <a:rPr lang="ru-RU" sz="1500" smtClean="0"/>
              <a:t>9</a:t>
            </a:fld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62468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167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Организация проектной деятельности учащихся по теме «Радиоволны в атмосфере»</vt:lpstr>
      <vt:lpstr>Метод проектов - это система учебно–познавательных  приёмов,  которые позволяют решить ту или иную проблему в результате самостоятельных и коллективных действий учащихся и обязательных презентаций результатов их работы.  </vt:lpstr>
      <vt:lpstr>Структура организации проектной деятельности учащихся.  1. Мотивационный этап – предполагает формирование познавательной мотивации, связанной с предстоящим исследованием (проводится в аудиторное время).  2. Ориентационный (информационный) этап – включает доведение до учащихся информации, связанной с тематикой исследования, структурой и этапами проектной деятельности учащихся. На данном этапе: акцентируется внимание учащихся на физические явления, законы, понятия, с которыми может быть связан исследовательский проект; дается характеристика этапов, связанных с работой над проектом; приводятся требования к оформлению и структуре проекта; сообщаются необходимые литературные и интернет-источники (проводится в аудиторное время).  3. Исследовательский этап включает самостоятельную (внеаудиторную) работу учащихся над проектом и консультации с преподавателем.  4. Контрольный этап включает самоконтроль качества завершенного проекта, который проводится самостоятельно учащимися и педагогом.   5. Этап презентации проекта представляется в виде доклада (защиты проекта), статьи, электронной презентации, практической модели явления.  6. Оценочный этап включает оценку качества, как целостного проекта, так и успешности его презентации. </vt:lpstr>
      <vt:lpstr>2.Структура проекта. </vt:lpstr>
      <vt:lpstr>3.Критерии оценки проекта</vt:lpstr>
      <vt:lpstr>Пример тем модуля «Электричество и электромагнитные волны в природе». </vt:lpstr>
      <vt:lpstr>Пример проблемных вопросов для решения учащимся при подготовке информационно-исследовательского  теоретического проекта по теме  «Радиоволны в атмосфере Земли». </vt:lpstr>
      <vt:lpstr>ВЫВОДЫ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UserPhys</dc:creator>
  <cp:lastModifiedBy>UserPhys</cp:lastModifiedBy>
  <cp:revision>20</cp:revision>
  <dcterms:created xsi:type="dcterms:W3CDTF">2015-06-23T06:29:12Z</dcterms:created>
  <dcterms:modified xsi:type="dcterms:W3CDTF">2015-06-23T08:12:31Z</dcterms:modified>
</cp:coreProperties>
</file>